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437" r:id="rId5"/>
    <p:sldId id="514" r:id="rId6"/>
    <p:sldId id="591" r:id="rId7"/>
    <p:sldId id="515" r:id="rId8"/>
    <p:sldId id="520" r:id="rId9"/>
    <p:sldId id="517" r:id="rId10"/>
    <p:sldId id="570" r:id="rId11"/>
    <p:sldId id="518" r:id="rId12"/>
    <p:sldId id="575" r:id="rId13"/>
    <p:sldId id="576" r:id="rId14"/>
    <p:sldId id="585" r:id="rId15"/>
    <p:sldId id="577" r:id="rId16"/>
    <p:sldId id="582" r:id="rId17"/>
    <p:sldId id="581" r:id="rId18"/>
    <p:sldId id="579" r:id="rId19"/>
    <p:sldId id="580" r:id="rId20"/>
    <p:sldId id="583" r:id="rId21"/>
    <p:sldId id="584" r:id="rId22"/>
    <p:sldId id="586" r:id="rId23"/>
    <p:sldId id="519" r:id="rId24"/>
    <p:sldId id="522" r:id="rId25"/>
    <p:sldId id="587" r:id="rId26"/>
    <p:sldId id="588" r:id="rId27"/>
    <p:sldId id="589" r:id="rId28"/>
    <p:sldId id="590" r:id="rId29"/>
    <p:sldId id="574" r:id="rId30"/>
    <p:sldId id="594" r:id="rId31"/>
    <p:sldId id="593" r:id="rId32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is Brehm" initials="JB" lastIdx="1" clrIdx="1">
    <p:extLst>
      <p:ext uri="{19B8F6BF-5375-455C-9EA6-DF929625EA0E}">
        <p15:presenceInfo xmlns:p15="http://schemas.microsoft.com/office/powerpoint/2012/main" userId="Joris Brehm" providerId="None"/>
      </p:ext>
    </p:extLst>
  </p:cmAuthor>
  <p:cmAuthor id="2" name="Giel Derks" initials="GD" lastIdx="15" clrIdx="2">
    <p:extLst>
      <p:ext uri="{19B8F6BF-5375-455C-9EA6-DF929625EA0E}">
        <p15:presenceInfo xmlns:p15="http://schemas.microsoft.com/office/powerpoint/2012/main" userId="Giel Derks" providerId="None"/>
      </p:ext>
    </p:extLst>
  </p:cmAuthor>
  <p:cmAuthor id="3" name="Daan Nijssen" initials="DN" lastIdx="1" clrIdx="3">
    <p:extLst>
      <p:ext uri="{19B8F6BF-5375-455C-9EA6-DF929625EA0E}">
        <p15:presenceInfo xmlns:p15="http://schemas.microsoft.com/office/powerpoint/2012/main" userId="Daan Nijssen" providerId="None"/>
      </p:ext>
    </p:extLst>
  </p:cmAuthor>
  <p:cmAuthor id="4" name="Daan Nijssen" initials="DN [2]" lastIdx="12" clrIdx="4">
    <p:extLst>
      <p:ext uri="{19B8F6BF-5375-455C-9EA6-DF929625EA0E}">
        <p15:presenceInfo xmlns:p15="http://schemas.microsoft.com/office/powerpoint/2012/main" userId="S-1-5-21-3617041687-1381671131-3877928529-2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5050"/>
    <a:srgbClr val="8ABBD7"/>
    <a:srgbClr val="CBCED2"/>
    <a:srgbClr val="8CC0D9"/>
    <a:srgbClr val="0092FF"/>
    <a:srgbClr val="FF9999"/>
    <a:srgbClr val="05548D"/>
    <a:srgbClr val="EDF1F5"/>
    <a:srgbClr val="007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31CEF-DCBB-4E04-AA66-855A5DBFD8A0}" v="48" dt="2019-01-23T16:21:19.940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80221" autoAdjust="0"/>
  </p:normalViewPr>
  <p:slideViewPr>
    <p:cSldViewPr snapToGrid="0" showGuides="1">
      <p:cViewPr varScale="1">
        <p:scale>
          <a:sx n="102" d="100"/>
          <a:sy n="102" d="100"/>
        </p:scale>
        <p:origin x="562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4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ne Out | Redmore" userId="0157fdc0-a7d1-4fa0-9b1c-26c58c94e87e" providerId="ADAL" clId="{4C431CEF-DCBB-4E04-AA66-855A5DBFD8A0}"/>
    <pc:docChg chg="custSel modSld">
      <pc:chgData name="Janine Out | Redmore" userId="0157fdc0-a7d1-4fa0-9b1c-26c58c94e87e" providerId="ADAL" clId="{4C431CEF-DCBB-4E04-AA66-855A5DBFD8A0}" dt="2019-01-23T16:21:19.940" v="47" actId="255"/>
      <pc:docMkLst>
        <pc:docMk/>
      </pc:docMkLst>
      <pc:sldChg chg="modSp">
        <pc:chgData name="Janine Out | Redmore" userId="0157fdc0-a7d1-4fa0-9b1c-26c58c94e87e" providerId="ADAL" clId="{4C431CEF-DCBB-4E04-AA66-855A5DBFD8A0}" dt="2019-01-23T16:16:37.167" v="0" actId="255"/>
        <pc:sldMkLst>
          <pc:docMk/>
          <pc:sldMk cId="427867323" sldId="514"/>
        </pc:sldMkLst>
        <pc:spChg chg="mod">
          <ac:chgData name="Janine Out | Redmore" userId="0157fdc0-a7d1-4fa0-9b1c-26c58c94e87e" providerId="ADAL" clId="{4C431CEF-DCBB-4E04-AA66-855A5DBFD8A0}" dt="2019-01-23T16:16:37.167" v="0" actId="255"/>
          <ac:spMkLst>
            <pc:docMk/>
            <pc:sldMk cId="427867323" sldId="514"/>
            <ac:spMk id="7" creationId="{00000000-0000-0000-0000-000000000000}"/>
          </ac:spMkLst>
        </pc:spChg>
      </pc:sldChg>
      <pc:sldChg chg="modSp">
        <pc:chgData name="Janine Out | Redmore" userId="0157fdc0-a7d1-4fa0-9b1c-26c58c94e87e" providerId="ADAL" clId="{4C431CEF-DCBB-4E04-AA66-855A5DBFD8A0}" dt="2019-01-23T16:19:34.233" v="32" actId="14100"/>
        <pc:sldMkLst>
          <pc:docMk/>
          <pc:sldMk cId="3858963905" sldId="518"/>
        </pc:sldMkLst>
        <pc:spChg chg="mod">
          <ac:chgData name="Janine Out | Redmore" userId="0157fdc0-a7d1-4fa0-9b1c-26c58c94e87e" providerId="ADAL" clId="{4C431CEF-DCBB-4E04-AA66-855A5DBFD8A0}" dt="2019-01-23T16:19:34.233" v="32" actId="14100"/>
          <ac:spMkLst>
            <pc:docMk/>
            <pc:sldMk cId="3858963905" sldId="518"/>
            <ac:spMk id="6" creationId="{00000000-0000-0000-0000-000000000000}"/>
          </ac:spMkLst>
        </pc:spChg>
      </pc:sldChg>
      <pc:sldChg chg="modSp">
        <pc:chgData name="Janine Out | Redmore" userId="0157fdc0-a7d1-4fa0-9b1c-26c58c94e87e" providerId="ADAL" clId="{4C431CEF-DCBB-4E04-AA66-855A5DBFD8A0}" dt="2019-01-23T16:16:49.461" v="2" actId="27636"/>
        <pc:sldMkLst>
          <pc:docMk/>
          <pc:sldMk cId="1785747410" sldId="520"/>
        </pc:sldMkLst>
        <pc:spChg chg="mod">
          <ac:chgData name="Janine Out | Redmore" userId="0157fdc0-a7d1-4fa0-9b1c-26c58c94e87e" providerId="ADAL" clId="{4C431CEF-DCBB-4E04-AA66-855A5DBFD8A0}" dt="2019-01-23T16:16:49.461" v="2" actId="27636"/>
          <ac:spMkLst>
            <pc:docMk/>
            <pc:sldMk cId="1785747410" sldId="520"/>
            <ac:spMk id="7" creationId="{00000000-0000-0000-0000-000000000000}"/>
          </ac:spMkLst>
        </pc:spChg>
      </pc:sldChg>
      <pc:sldChg chg="modSp">
        <pc:chgData name="Janine Out | Redmore" userId="0157fdc0-a7d1-4fa0-9b1c-26c58c94e87e" providerId="ADAL" clId="{4C431CEF-DCBB-4E04-AA66-855A5DBFD8A0}" dt="2019-01-23T16:19:55.389" v="34" actId="27636"/>
        <pc:sldMkLst>
          <pc:docMk/>
          <pc:sldMk cId="3929291389" sldId="576"/>
        </pc:sldMkLst>
        <pc:spChg chg="mod">
          <ac:chgData name="Janine Out | Redmore" userId="0157fdc0-a7d1-4fa0-9b1c-26c58c94e87e" providerId="ADAL" clId="{4C431CEF-DCBB-4E04-AA66-855A5DBFD8A0}" dt="2019-01-23T16:19:55.389" v="34" actId="27636"/>
          <ac:spMkLst>
            <pc:docMk/>
            <pc:sldMk cId="3929291389" sldId="576"/>
            <ac:spMk id="7" creationId="{00000000-0000-0000-0000-000000000000}"/>
          </ac:spMkLst>
        </pc:spChg>
      </pc:sldChg>
      <pc:sldChg chg="modSp">
        <pc:chgData name="Janine Out | Redmore" userId="0157fdc0-a7d1-4fa0-9b1c-26c58c94e87e" providerId="ADAL" clId="{4C431CEF-DCBB-4E04-AA66-855A5DBFD8A0}" dt="2019-01-23T16:21:19.940" v="47" actId="255"/>
        <pc:sldMkLst>
          <pc:docMk/>
          <pc:sldMk cId="84697060" sldId="577"/>
        </pc:sldMkLst>
        <pc:spChg chg="mod">
          <ac:chgData name="Janine Out | Redmore" userId="0157fdc0-a7d1-4fa0-9b1c-26c58c94e87e" providerId="ADAL" clId="{4C431CEF-DCBB-4E04-AA66-855A5DBFD8A0}" dt="2019-01-23T16:21:19.940" v="47" actId="255"/>
          <ac:spMkLst>
            <pc:docMk/>
            <pc:sldMk cId="84697060" sldId="577"/>
            <ac:spMk id="7" creationId="{00000000-0000-0000-0000-000000000000}"/>
          </ac:spMkLst>
        </pc:spChg>
      </pc:sldChg>
      <pc:sldChg chg="modSp">
        <pc:chgData name="Janine Out | Redmore" userId="0157fdc0-a7d1-4fa0-9b1c-26c58c94e87e" providerId="ADAL" clId="{4C431CEF-DCBB-4E04-AA66-855A5DBFD8A0}" dt="2019-01-23T16:20:04.855" v="35" actId="255"/>
        <pc:sldMkLst>
          <pc:docMk/>
          <pc:sldMk cId="1053597425" sldId="585"/>
        </pc:sldMkLst>
        <pc:spChg chg="mod">
          <ac:chgData name="Janine Out | Redmore" userId="0157fdc0-a7d1-4fa0-9b1c-26c58c94e87e" providerId="ADAL" clId="{4C431CEF-DCBB-4E04-AA66-855A5DBFD8A0}" dt="2019-01-23T16:20:04.855" v="35" actId="255"/>
          <ac:spMkLst>
            <pc:docMk/>
            <pc:sldMk cId="1053597425" sldId="585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BF4BC8-5F49-41D5-AA43-F64A193703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711C8-8F0B-4113-A1E5-7ECCAB284A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5942-CE3B-497E-A108-C2E12ED1CE31}" type="datetimeFigureOut">
              <a:rPr lang="nl-NL" sz="1000" smtClean="0"/>
              <a:t>23-1-2019</a:t>
            </a:fld>
            <a:endParaRPr lang="nl-NL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DDF2F-43EB-4D15-8E3F-A9A6D0DDC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6C110-628E-487B-BB1B-4811B5BC9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EA564-C68E-4DC7-AAA4-A921FD8A5181}" type="slidenum">
              <a:rPr lang="nl-NL" sz="1000" smtClean="0"/>
              <a:t>‹nr.›</a:t>
            </a:fld>
            <a:endParaRPr lang="nl-NL" sz="1000"/>
          </a:p>
        </p:txBody>
      </p:sp>
    </p:spTree>
    <p:extLst>
      <p:ext uri="{BB962C8B-B14F-4D97-AF65-F5344CB8AC3E}">
        <p14:creationId xmlns:p14="http://schemas.microsoft.com/office/powerpoint/2010/main" val="3514217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E490B774-878E-4EDC-B1E8-B579EFEA8D9C}" type="datetimeFigureOut">
              <a:rPr lang="nl-NL" smtClean="0"/>
              <a:pPr/>
              <a:t>23-1-2019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82073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337635"/>
            <a:ext cx="5438140" cy="468117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15BB58F3-411E-4290-A06F-17B3A73AC1B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39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6563" y="820738"/>
            <a:ext cx="5924550" cy="33321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B58F3-411E-4290-A06F-17B3A73AC1B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7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visual - l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E2E5C7-E2A8-477C-BEAA-BB6E917873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005138"/>
          </a:xfrm>
          <a:solidFill>
            <a:schemeClr val="bg2">
              <a:lumMod val="95000"/>
            </a:schemeClr>
          </a:solidFill>
        </p:spPr>
        <p:txBody>
          <a:bodyPr bIns="684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9815" y="3559960"/>
            <a:ext cx="5482998" cy="340093"/>
          </a:xfrm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9815" y="3969109"/>
            <a:ext cx="5482998" cy="275204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Subtitel van de presentatie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DA0B01-6242-4284-8948-B741BFFB1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2561335" cy="5143500"/>
          </a:xfrm>
          <a:custGeom>
            <a:avLst/>
            <a:gdLst>
              <a:gd name="connsiteX0" fmla="*/ 0 w 2561335"/>
              <a:gd name="connsiteY0" fmla="*/ 0 h 5143500"/>
              <a:gd name="connsiteX1" fmla="*/ 2561335 w 2561335"/>
              <a:gd name="connsiteY1" fmla="*/ 5143500 h 5143500"/>
              <a:gd name="connsiteX2" fmla="*/ 0 w 2561335"/>
              <a:gd name="connsiteY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1335" h="5143500">
                <a:moveTo>
                  <a:pt x="0" y="0"/>
                </a:moveTo>
                <a:lnTo>
                  <a:pt x="2561335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73AB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3B99BE-79B7-4AB7-9684-984447BCF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24" t="8924" r="8924" b="11794"/>
          <a:stretch/>
        </p:blipFill>
        <p:spPr>
          <a:xfrm>
            <a:off x="3049815" y="4586957"/>
            <a:ext cx="997252" cy="3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2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448905"/>
            <a:ext cx="3780000" cy="220510"/>
          </a:xfrm>
        </p:spPr>
        <p:txBody>
          <a:bodyPr anchor="b">
            <a:sp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159" y="1455382"/>
            <a:ext cx="3780000" cy="214033"/>
          </a:xfrm>
        </p:spPr>
        <p:txBody>
          <a:bodyPr anchor="b">
            <a:sp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68BA68B-A84B-4F8D-A65B-6002B7EDB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655026"/>
            <a:ext cx="540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NL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27596C-7D4D-4F81-AE06-DF6AE2663B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1188" y="1759109"/>
            <a:ext cx="3780000" cy="28287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C224E4-9138-4446-990E-F54482F43A6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52813" y="1759109"/>
            <a:ext cx="3780000" cy="28287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30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448905"/>
            <a:ext cx="2448000" cy="220510"/>
          </a:xfrm>
        </p:spPr>
        <p:txBody>
          <a:bodyPr wrap="square" anchor="b">
            <a:sp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8673" y="1455382"/>
            <a:ext cx="2448000" cy="214033"/>
          </a:xfrm>
        </p:spPr>
        <p:txBody>
          <a:bodyPr wrap="square" anchor="b">
            <a:sp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68BA68B-A84B-4F8D-A65B-6002B7EDB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655026"/>
            <a:ext cx="540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NL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27596C-7D4D-4F81-AE06-DF6AE2663B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1188" y="1759109"/>
            <a:ext cx="2448000" cy="28287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C224E4-9138-4446-990E-F54482F43A6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38673" y="1759109"/>
            <a:ext cx="2448000" cy="28287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B2A8C24-0E4C-4689-989D-648E3F5870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6159" y="1455382"/>
            <a:ext cx="2448000" cy="214033"/>
          </a:xfrm>
        </p:spPr>
        <p:txBody>
          <a:bodyPr wrap="square" anchor="b">
            <a:sp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680CF5-6AD8-43BA-B60A-A38D63ED500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084813" y="1759109"/>
            <a:ext cx="2448000" cy="28287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073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203325"/>
            <a:ext cx="3780000" cy="214033"/>
          </a:xfrm>
        </p:spPr>
        <p:txBody>
          <a:bodyPr anchor="b">
            <a:sp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159" y="1203325"/>
            <a:ext cx="3780000" cy="214033"/>
          </a:xfrm>
        </p:spPr>
        <p:txBody>
          <a:bodyPr anchor="b">
            <a:sp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68BA68B-A84B-4F8D-A65B-6002B7EDB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655026"/>
            <a:ext cx="540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NL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27596C-7D4D-4F81-AE06-DF6AE2663B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1188" y="1507053"/>
            <a:ext cx="3780000" cy="12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C224E4-9138-4446-990E-F54482F43A6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52813" y="1507053"/>
            <a:ext cx="3780000" cy="12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1A16BD-49AD-491C-92E4-7B96D777062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1188" y="3024147"/>
            <a:ext cx="3780000" cy="214033"/>
          </a:xfrm>
        </p:spPr>
        <p:txBody>
          <a:bodyPr anchor="b">
            <a:sp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2DFBDB-D11B-4552-A067-45264E04FB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4159" y="3024147"/>
            <a:ext cx="3780000" cy="214033"/>
          </a:xfrm>
        </p:spPr>
        <p:txBody>
          <a:bodyPr anchor="b">
            <a:sp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BC6D28E-1D70-4AA3-A57E-3CE027E15C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1188" y="3327875"/>
            <a:ext cx="3780000" cy="12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38B7F3-037C-4944-8CD4-C95BA6040D3E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752813" y="3327875"/>
            <a:ext cx="3780000" cy="12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6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8A8795C2-544A-41E4-8829-929DC53A1F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392000" cy="5143500"/>
          </a:xfrm>
          <a:solidFill>
            <a:schemeClr val="bg2">
              <a:lumMod val="95000"/>
            </a:schemeClr>
          </a:solidFill>
        </p:spPr>
        <p:txBody>
          <a:bodyPr bIns="684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813" y="1203326"/>
            <a:ext cx="3780000" cy="33845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08E37D4-F18C-4620-A099-F7497B8F39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752813" y="4825319"/>
            <a:ext cx="3384000" cy="12311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1D4EA86-F01C-482A-BC49-99A5A5152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2814" y="655026"/>
            <a:ext cx="378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07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8A8795C2-544A-41E4-8829-929DC53A1F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2000" y="0"/>
            <a:ext cx="4392000" cy="5143500"/>
          </a:xfrm>
          <a:solidFill>
            <a:schemeClr val="bg2">
              <a:lumMod val="95000"/>
            </a:schemeClr>
          </a:solidFill>
        </p:spPr>
        <p:txBody>
          <a:bodyPr bIns="684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188" y="1203326"/>
            <a:ext cx="3780000" cy="33845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08E37D4-F18C-4620-A099-F7497B8F39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1188" y="4825319"/>
            <a:ext cx="3492000" cy="12311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3D066-BD2C-46E6-8780-136B96ADD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655026"/>
            <a:ext cx="378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787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8A8795C2-544A-41E4-8829-929DC53A1F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6984" y="0"/>
            <a:ext cx="2497015" cy="5143500"/>
          </a:xfrm>
          <a:solidFill>
            <a:schemeClr val="bg2">
              <a:lumMod val="95000"/>
            </a:schemeClr>
          </a:solidFill>
        </p:spPr>
        <p:txBody>
          <a:bodyPr bIns="684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188" y="1203326"/>
            <a:ext cx="5400000" cy="33845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08E37D4-F18C-4620-A099-F7497B8F39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1188" y="4825319"/>
            <a:ext cx="3492000" cy="12311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8E0C67-BE81-44C9-B7D6-B51F5EAF9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diatitel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201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3C7505-F65F-428B-903A-D4E7FA599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655026"/>
            <a:ext cx="540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66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4FAF25-D24D-44D2-894E-EBBB949A6F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9918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06157A-3267-4B7C-B32B-E3F546CB1B9B}"/>
              </a:ext>
            </a:extLst>
          </p:cNvPr>
          <p:cNvSpPr/>
          <p:nvPr userDrawn="1"/>
        </p:nvSpPr>
        <p:spPr>
          <a:xfrm>
            <a:off x="0" y="863600"/>
            <a:ext cx="9144000" cy="427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ABF5EBF-192F-43EF-8C53-E28C2E7AE74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" y="863599"/>
            <a:ext cx="9131929" cy="4279901"/>
          </a:xfrm>
          <a:custGeom>
            <a:avLst/>
            <a:gdLst>
              <a:gd name="connsiteX0" fmla="*/ 9131929 w 9131929"/>
              <a:gd name="connsiteY0" fmla="*/ 0 h 4279901"/>
              <a:gd name="connsiteX1" fmla="*/ 2122834 w 9131929"/>
              <a:gd name="connsiteY1" fmla="*/ 0 h 4279901"/>
              <a:gd name="connsiteX2" fmla="*/ 1881429 w 9131929"/>
              <a:gd name="connsiteY2" fmla="*/ 486705 h 4279901"/>
              <a:gd name="connsiteX3" fmla="*/ 67965 w 9131929"/>
              <a:gd name="connsiteY3" fmla="*/ 4142875 h 4279901"/>
              <a:gd name="connsiteX4" fmla="*/ 0 w 9131929"/>
              <a:gd name="connsiteY4" fmla="*/ 4279901 h 4279901"/>
              <a:gd name="connsiteX5" fmla="*/ 6984374 w 9131929"/>
              <a:gd name="connsiteY5" fmla="*/ 4279901 h 4279901"/>
              <a:gd name="connsiteX6" fmla="*/ 7057070 w 9131929"/>
              <a:gd name="connsiteY6" fmla="*/ 4135024 h 4279901"/>
              <a:gd name="connsiteX7" fmla="*/ 9125343 w 9131929"/>
              <a:gd name="connsiteY7" fmla="*/ 13125 h 427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1929" h="4279901">
                <a:moveTo>
                  <a:pt x="9131929" y="0"/>
                </a:moveTo>
                <a:lnTo>
                  <a:pt x="2122834" y="0"/>
                </a:lnTo>
                <a:lnTo>
                  <a:pt x="1881429" y="486705"/>
                </a:lnTo>
                <a:cubicBezTo>
                  <a:pt x="1202408" y="1855696"/>
                  <a:pt x="600867" y="3068477"/>
                  <a:pt x="67965" y="4142875"/>
                </a:cubicBezTo>
                <a:lnTo>
                  <a:pt x="0" y="4279901"/>
                </a:lnTo>
                <a:lnTo>
                  <a:pt x="6984374" y="4279901"/>
                </a:lnTo>
                <a:lnTo>
                  <a:pt x="7057070" y="4135024"/>
                </a:lnTo>
                <a:cubicBezTo>
                  <a:pt x="8551097" y="1157549"/>
                  <a:pt x="8994027" y="274822"/>
                  <a:pt x="9125343" y="13125"/>
                </a:cubicBezTo>
                <a:close/>
              </a:path>
            </a:pathLst>
          </a:custGeom>
          <a:solidFill>
            <a:srgbClr val="0554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9315" y="1384300"/>
            <a:ext cx="5482998" cy="340093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 voor uw aandacht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9315" y="2318402"/>
            <a:ext cx="5482998" cy="229358"/>
          </a:xfrm>
        </p:spPr>
        <p:txBody>
          <a:bodyPr wrap="square">
            <a:sp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Contactgegevens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DB84A9-5B68-484C-82CF-E77CF0C32F66}"/>
              </a:ext>
            </a:extLst>
          </p:cNvPr>
          <p:cNvCxnSpPr/>
          <p:nvPr userDrawn="1"/>
        </p:nvCxnSpPr>
        <p:spPr>
          <a:xfrm>
            <a:off x="0" y="863600"/>
            <a:ext cx="9144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F608574-EC0E-4936-AEED-ADA71D0CA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24" t="8924" r="8924" b="11794"/>
          <a:stretch/>
        </p:blipFill>
        <p:spPr>
          <a:xfrm>
            <a:off x="1540078" y="193976"/>
            <a:ext cx="1484085" cy="5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93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5EC05C0-F1A5-45F0-9AF3-D685F75C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188" y="1383534"/>
            <a:ext cx="1368812" cy="31911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D17A6D-F621-4580-8F26-40F8CAB32EAC}"/>
              </a:ext>
            </a:extLst>
          </p:cNvPr>
          <p:cNvSpPr txBox="1">
            <a:spLocks/>
          </p:cNvSpPr>
          <p:nvPr userDrawn="1"/>
        </p:nvSpPr>
        <p:spPr>
          <a:xfrm>
            <a:off x="612776" y="381659"/>
            <a:ext cx="5400000" cy="3323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/>
              <a:t>Korte uitleg over de template</a:t>
            </a:r>
            <a:endParaRPr lang="nl-NL" sz="2400" dirty="0"/>
          </a:p>
        </p:txBody>
      </p:sp>
      <p:sp>
        <p:nvSpPr>
          <p:cNvPr id="3" name="Vrije vorm 29">
            <a:extLst>
              <a:ext uri="{FF2B5EF4-FFF2-40B4-BE49-F238E27FC236}">
                <a16:creationId xmlns:a16="http://schemas.microsoft.com/office/drawing/2014/main" id="{9E8933A5-E3E6-4514-92DD-3ACA6E7BCFF0}"/>
              </a:ext>
            </a:extLst>
          </p:cNvPr>
          <p:cNvSpPr/>
          <p:nvPr userDrawn="1"/>
        </p:nvSpPr>
        <p:spPr>
          <a:xfrm>
            <a:off x="3467101" y="4637988"/>
            <a:ext cx="2872739" cy="254052"/>
          </a:xfrm>
          <a:custGeom>
            <a:avLst/>
            <a:gdLst>
              <a:gd name="connsiteX0" fmla="*/ 3310759 w 3310759"/>
              <a:gd name="connsiteY0" fmla="*/ 0 h 938049"/>
              <a:gd name="connsiteX1" fmla="*/ 3310759 w 3310759"/>
              <a:gd name="connsiteY1" fmla="*/ 938049 h 938049"/>
              <a:gd name="connsiteX2" fmla="*/ 0 w 3310759"/>
              <a:gd name="connsiteY2" fmla="*/ 938049 h 93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0759" h="938049">
                <a:moveTo>
                  <a:pt x="3310759" y="0"/>
                </a:moveTo>
                <a:lnTo>
                  <a:pt x="3310759" y="938049"/>
                </a:lnTo>
                <a:lnTo>
                  <a:pt x="0" y="938049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62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6C124-F418-48E8-B25E-68C1AFEEC348}"/>
              </a:ext>
            </a:extLst>
          </p:cNvPr>
          <p:cNvSpPr txBox="1">
            <a:spLocks/>
          </p:cNvSpPr>
          <p:nvPr userDrawn="1"/>
        </p:nvSpPr>
        <p:spPr>
          <a:xfrm>
            <a:off x="611189" y="1032273"/>
            <a:ext cx="3793171" cy="275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6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Wanneer je een 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nieuwe presentatie 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start, staan hierin een aantal basis-dia’s. Deze zijn aan te vullen met diverse dia’s: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A4929E9-2748-4F71-9BB2-88D3BF972835}"/>
              </a:ext>
            </a:extLst>
          </p:cNvPr>
          <p:cNvSpPr txBox="1">
            <a:spLocks/>
          </p:cNvSpPr>
          <p:nvPr userDrawn="1"/>
        </p:nvSpPr>
        <p:spPr>
          <a:xfrm>
            <a:off x="6150852" y="1032272"/>
            <a:ext cx="2381961" cy="57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6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De meeste dia’s bevatten een blokje met verschillende 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pictogrammen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 (‘tijdelijke aanduidingen’). Door op het gewenste pictogram te klikken kun je die inhoud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FD544F-B37E-4D8A-A686-B520DBA518C1}"/>
              </a:ext>
            </a:extLst>
          </p:cNvPr>
          <p:cNvSpPr txBox="1">
            <a:spLocks/>
          </p:cNvSpPr>
          <p:nvPr userDrawn="1"/>
        </p:nvSpPr>
        <p:spPr>
          <a:xfrm>
            <a:off x="2247901" y="1584960"/>
            <a:ext cx="2164080" cy="24321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6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Klik op het tabblad ‘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Start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 op ‘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Nieuwe Dia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 (onder het dia-pictogram). Hierdoor worden de indelingsopties weergegeven. </a:t>
            </a: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endParaRPr lang="nl-NL" sz="850" noProof="0" dirty="0">
              <a:solidFill>
                <a:schemeClr val="tx1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Klik op een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 ‘Dia-indeling’ 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van je keuze om deze in te voegen. Je voegt dan een ‘lege’ dia in, waarop je je eigen inhoud kunt invullen</a:t>
            </a:r>
            <a:endParaRPr lang="nl-NL" sz="850" b="1" noProof="0" dirty="0">
              <a:solidFill>
                <a:schemeClr val="accent4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endParaRPr lang="nl-NL" sz="850" noProof="0" dirty="0">
              <a:solidFill>
                <a:schemeClr val="tx1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De indeling van een dia veranderen:</a:t>
            </a:r>
          </a:p>
          <a:p>
            <a:pPr marL="287547" lvl="1" indent="-143129">
              <a:lnSpc>
                <a:spcPct val="110000"/>
              </a:lnSpc>
              <a:buSzPct val="100000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Klik op het tabblad ‘</a:t>
            </a:r>
            <a:r>
              <a:rPr lang="nl-NL" sz="850" b="0" noProof="0" dirty="0">
                <a:solidFill>
                  <a:schemeClr val="tx1"/>
                </a:solidFill>
                <a:latin typeface="+mn-lt"/>
              </a:rPr>
              <a:t>Start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 op ‘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Indeling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’.</a:t>
            </a:r>
          </a:p>
          <a:p>
            <a:pPr marL="287547" lvl="1" indent="-143129">
              <a:lnSpc>
                <a:spcPct val="110000"/>
              </a:lnSpc>
              <a:buSzPct val="100000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Kies een andere Indeling</a:t>
            </a:r>
            <a:r>
              <a:rPr lang="nl-NL" sz="850" baseline="0" noProof="0" dirty="0">
                <a:solidFill>
                  <a:schemeClr val="tx1"/>
                </a:solidFill>
                <a:latin typeface="+mn-lt"/>
              </a:rPr>
              <a:t> uit de lijst en deze wordt toegepast</a:t>
            </a:r>
            <a:endParaRPr lang="nl-NL" sz="850" noProof="0" dirty="0">
              <a:solidFill>
                <a:schemeClr val="tx1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endParaRPr lang="nl-NL" sz="850" noProof="0" dirty="0">
              <a:solidFill>
                <a:schemeClr val="tx1"/>
              </a:solidFill>
              <a:latin typeface="+mn-lt"/>
            </a:endParaRPr>
          </a:p>
          <a:p>
            <a:pPr marL="143129" indent="-143129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De ‘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Opnieuw</a:t>
            </a:r>
            <a:r>
              <a:rPr lang="nl-NL" sz="850" b="1" baseline="0" noProof="0" dirty="0">
                <a:solidFill>
                  <a:schemeClr val="tx1"/>
                </a:solidFill>
                <a:latin typeface="+mn-lt"/>
              </a:rPr>
              <a:t> instellen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’-knop past de huidige indeling opnieuw toe.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73E0ECD-4AAE-4CC2-8C8E-861EE883B07E}"/>
              </a:ext>
            </a:extLst>
          </p:cNvPr>
          <p:cNvSpPr txBox="1">
            <a:spLocks/>
          </p:cNvSpPr>
          <p:nvPr userDrawn="1"/>
        </p:nvSpPr>
        <p:spPr>
          <a:xfrm>
            <a:off x="5162318" y="1619423"/>
            <a:ext cx="3370495" cy="705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6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invoegen, bijvoorbeeld een tabel, een grafiek of een afbeelding uit bestand. Je kunt de pictogrammen ook negeren en gewoon een tekst typen. Bij tijdelijke aanduidingen met alleen het </a:t>
            </a:r>
            <a:r>
              <a:rPr lang="nl-NL" sz="850" b="1" noProof="0" dirty="0" err="1">
                <a:solidFill>
                  <a:schemeClr val="tx1"/>
                </a:solidFill>
                <a:latin typeface="+mn-lt"/>
              </a:rPr>
              <a:t>Afbeeldings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-pictogram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 (met grijze achtergrond) worden de foto’s op maat gemaakt.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0FF0DAC-F67F-4B88-B398-F25501B4C5F3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5162320" y="4011496"/>
            <a:ext cx="3522136" cy="273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nl-NL"/>
            </a:defPPr>
            <a:lvl1pPr indent="0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000">
                <a:solidFill>
                  <a:schemeClr val="tx2"/>
                </a:solidFill>
              </a:defRPr>
            </a:lvl1pPr>
            <a:lvl2pPr marL="447675" indent="-1778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2pPr>
            <a:lvl3pPr marL="628650" indent="-180975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>
                <a:solidFill>
                  <a:schemeClr val="tx2"/>
                </a:solidFill>
              </a:defRPr>
            </a:lvl3pPr>
            <a:lvl4pPr marL="806450" indent="-177800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>
                <a:solidFill>
                  <a:schemeClr val="tx2"/>
                </a:solidFill>
              </a:defRPr>
            </a:lvl4pPr>
            <a:lvl5pPr marL="2057400" indent="-2286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10000"/>
              </a:lnSpc>
            </a:pPr>
            <a:r>
              <a:rPr lang="nl-NL" sz="850" noProof="0" dirty="0">
                <a:solidFill>
                  <a:schemeClr val="tx1"/>
                </a:solidFill>
                <a:latin typeface="+mn-lt"/>
              </a:rPr>
              <a:t>Vul de </a:t>
            </a:r>
            <a:r>
              <a:rPr lang="nl-NL" sz="850" b="1" noProof="0" dirty="0">
                <a:solidFill>
                  <a:schemeClr val="tx1"/>
                </a:solidFill>
                <a:latin typeface="+mn-lt"/>
              </a:rPr>
              <a:t>Presentatietitel </a:t>
            </a:r>
            <a:r>
              <a:rPr lang="nl-NL" sz="850" b="0" noProof="0" dirty="0">
                <a:solidFill>
                  <a:schemeClr val="tx1"/>
                </a:solidFill>
                <a:latin typeface="+mn-lt"/>
              </a:rPr>
              <a:t>(links</a:t>
            </a:r>
            <a:r>
              <a:rPr lang="nl-NL" sz="850" noProof="0" dirty="0">
                <a:solidFill>
                  <a:schemeClr val="tx1"/>
                </a:solidFill>
                <a:latin typeface="+mn-lt"/>
              </a:rPr>
              <a:t>onder op de dia) in via tabblad Invoegen – Koptekst en voettekst. Wanneer je geen voettekst wilt, vink je deze uit.</a:t>
            </a:r>
          </a:p>
        </p:txBody>
      </p:sp>
      <p:pic>
        <p:nvPicPr>
          <p:cNvPr id="12" name="Picture 7" descr="Pictogrammen in de indeling Titel en object">
            <a:extLst>
              <a:ext uri="{FF2B5EF4-FFF2-40B4-BE49-F238E27FC236}">
                <a16:creationId xmlns:a16="http://schemas.microsoft.com/office/drawing/2014/main" id="{56654791-B6BB-402C-BECF-4A15B885FA09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18" y="1032272"/>
            <a:ext cx="777472" cy="54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6">
            <a:extLst>
              <a:ext uri="{FF2B5EF4-FFF2-40B4-BE49-F238E27FC236}">
                <a16:creationId xmlns:a16="http://schemas.microsoft.com/office/drawing/2014/main" id="{1409AC04-90E7-4088-883C-9BDDA1C36C04}"/>
              </a:ext>
            </a:extLst>
          </p:cNvPr>
          <p:cNvSpPr/>
          <p:nvPr userDrawn="1"/>
        </p:nvSpPr>
        <p:spPr>
          <a:xfrm>
            <a:off x="1659324" y="2239824"/>
            <a:ext cx="185076" cy="185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>
              <a:lnSpc>
                <a:spcPct val="120000"/>
              </a:lnSpc>
            </a:pPr>
            <a:r>
              <a:rPr lang="nl-NL" sz="975" b="1" noProof="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06F69A-9647-4B60-9ECA-38CCCE5FD725}"/>
              </a:ext>
            </a:extLst>
          </p:cNvPr>
          <p:cNvSpPr/>
          <p:nvPr userDrawn="1"/>
        </p:nvSpPr>
        <p:spPr>
          <a:xfrm>
            <a:off x="1111252" y="1323735"/>
            <a:ext cx="185076" cy="185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>
              <a:lnSpc>
                <a:spcPct val="120000"/>
              </a:lnSpc>
            </a:pPr>
            <a:r>
              <a:rPr lang="nl-NL" sz="975" b="1" noProof="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FB726360-82D8-44CC-9455-B9354799AD0B}"/>
              </a:ext>
            </a:extLst>
          </p:cNvPr>
          <p:cNvSpPr/>
          <p:nvPr userDrawn="1"/>
        </p:nvSpPr>
        <p:spPr>
          <a:xfrm>
            <a:off x="1268577" y="1461786"/>
            <a:ext cx="185076" cy="185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>
              <a:lnSpc>
                <a:spcPct val="120000"/>
              </a:lnSpc>
            </a:pPr>
            <a:r>
              <a:rPr lang="nl-NL" sz="975" b="1" noProof="0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84B57F74-4446-44C7-BA9E-026BDB2D5389}"/>
              </a:ext>
            </a:extLst>
          </p:cNvPr>
          <p:cNvSpPr/>
          <p:nvPr userDrawn="1"/>
        </p:nvSpPr>
        <p:spPr>
          <a:xfrm>
            <a:off x="618161" y="1355673"/>
            <a:ext cx="185076" cy="1850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>
              <a:lnSpc>
                <a:spcPct val="120000"/>
              </a:lnSpc>
            </a:pPr>
            <a:r>
              <a:rPr lang="nl-NL" sz="975" b="1" noProof="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pic>
        <p:nvPicPr>
          <p:cNvPr id="24" name="Afbeelding 34">
            <a:extLst>
              <a:ext uri="{FF2B5EF4-FFF2-40B4-BE49-F238E27FC236}">
                <a16:creationId xmlns:a16="http://schemas.microsoft.com/office/drawing/2014/main" id="{E9B41ACA-83A8-40E4-9E54-D2D610301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2320" y="4408488"/>
            <a:ext cx="2295063" cy="2439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824D3006-F403-4441-8A07-7EDF87ACA499}"/>
              </a:ext>
            </a:extLst>
          </p:cNvPr>
          <p:cNvSpPr txBox="1">
            <a:spLocks/>
          </p:cNvSpPr>
          <p:nvPr userDrawn="1"/>
        </p:nvSpPr>
        <p:spPr>
          <a:xfrm>
            <a:off x="611188" y="4825319"/>
            <a:ext cx="3636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Vul de presentatietitel in via Invoegen - Koptekst en voettekst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68F2A257-FDA0-461C-B3AE-037BB75EA36B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5162320" y="2487692"/>
            <a:ext cx="2880946" cy="129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nl-NL"/>
            </a:defPPr>
            <a:lvl1pPr marL="0" lvl="0" indent="0" defTabSz="91440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None/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  <a:lvl2pPr marL="447675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+mn-cs"/>
              </a:defRPr>
            </a:lvl2pPr>
            <a:lvl3pPr marL="628650" indent="-180975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>
                <a:solidFill>
                  <a:schemeClr val="tx2"/>
                </a:solidFill>
                <a:latin typeface="+mn-lt"/>
                <a:cs typeface="+mn-cs"/>
              </a:defRPr>
            </a:lvl3pPr>
            <a:lvl4pPr marL="806450" indent="-177800" defTabSz="91440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>
                <a:solidFill>
                  <a:schemeClr val="tx2"/>
                </a:solidFill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>
                <a:solidFill>
                  <a:schemeClr val="tx2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nl-NL" sz="850" noProof="0" dirty="0">
                <a:solidFill>
                  <a:schemeClr val="tx1"/>
                </a:solidFill>
              </a:rPr>
              <a:t>De </a:t>
            </a:r>
            <a:r>
              <a:rPr lang="nl-NL" sz="850" b="1" noProof="0" dirty="0">
                <a:solidFill>
                  <a:schemeClr val="tx1"/>
                </a:solidFill>
              </a:rPr>
              <a:t>themakleuren</a:t>
            </a:r>
            <a:r>
              <a:rPr lang="nl-NL" sz="850" noProof="0" dirty="0">
                <a:solidFill>
                  <a:schemeClr val="tx1"/>
                </a:solidFill>
              </a:rPr>
              <a:t> van </a:t>
            </a:r>
            <a:r>
              <a:rPr lang="nl-NL" sz="850" noProof="0" dirty="0" err="1">
                <a:solidFill>
                  <a:schemeClr val="tx1"/>
                </a:solidFill>
              </a:rPr>
              <a:t>Tripple</a:t>
            </a:r>
            <a:r>
              <a:rPr lang="nl-NL" sz="850" noProof="0" dirty="0">
                <a:solidFill>
                  <a:schemeClr val="tx1"/>
                </a:solidFill>
              </a:rPr>
              <a:t> 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CB446-4BCB-4506-A8FD-76CA6BF3A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2320" y="2746928"/>
            <a:ext cx="1611860" cy="1037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24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visual - donk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E2E5C7-E2A8-477C-BEAA-BB6E917873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005138"/>
          </a:xfrm>
          <a:solidFill>
            <a:schemeClr val="bg2">
              <a:lumMod val="95000"/>
            </a:schemeClr>
          </a:solidFill>
        </p:spPr>
        <p:txBody>
          <a:bodyPr bIns="684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9815" y="3559960"/>
            <a:ext cx="5482998" cy="340093"/>
          </a:xfrm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9815" y="3969109"/>
            <a:ext cx="5482998" cy="275204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Subtitel van de presentatie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DA0B01-6242-4284-8948-B741BFFB1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2561335" cy="5143500"/>
          </a:xfrm>
          <a:custGeom>
            <a:avLst/>
            <a:gdLst>
              <a:gd name="connsiteX0" fmla="*/ 0 w 2561335"/>
              <a:gd name="connsiteY0" fmla="*/ 0 h 5143500"/>
              <a:gd name="connsiteX1" fmla="*/ 2561335 w 2561335"/>
              <a:gd name="connsiteY1" fmla="*/ 5143500 h 5143500"/>
              <a:gd name="connsiteX2" fmla="*/ 0 w 2561335"/>
              <a:gd name="connsiteY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1335" h="5143500">
                <a:moveTo>
                  <a:pt x="0" y="0"/>
                </a:moveTo>
                <a:lnTo>
                  <a:pt x="25613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3B99BE-79B7-4AB7-9684-984447BCF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</a:blip>
          <a:srcRect l="8924" t="8924" r="8924" b="11794"/>
          <a:stretch/>
        </p:blipFill>
        <p:spPr>
          <a:xfrm>
            <a:off x="3049815" y="4586957"/>
            <a:ext cx="997252" cy="3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2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6875" y="2848760"/>
            <a:ext cx="5269857" cy="340093"/>
          </a:xfrm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60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6875" y="3257909"/>
            <a:ext cx="5269857" cy="28353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Subtitel van de presentatie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3B99BE-79B7-4AB7-9684-984447BCF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24" t="8924" r="8924" b="11794"/>
          <a:stretch/>
        </p:blipFill>
        <p:spPr>
          <a:xfrm>
            <a:off x="1040675" y="193976"/>
            <a:ext cx="2868385" cy="10458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DB84A9-5B68-484C-82CF-E77CF0C32F66}"/>
              </a:ext>
            </a:extLst>
          </p:cNvPr>
          <p:cNvCxnSpPr>
            <a:cxnSpLocks/>
          </p:cNvCxnSpPr>
          <p:nvPr userDrawn="1"/>
        </p:nvCxnSpPr>
        <p:spPr>
          <a:xfrm>
            <a:off x="0" y="1384300"/>
            <a:ext cx="9144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A363A7-264F-4587-8C4F-3FEAC05D2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875" y="4330700"/>
            <a:ext cx="3467100" cy="183512"/>
          </a:xfrm>
        </p:spPr>
        <p:txBody>
          <a:bodyPr>
            <a:sp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Naam presentator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C40CEB2-EDA7-45D9-A380-9DFAD12C3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6875" y="4559300"/>
            <a:ext cx="3467100" cy="183512"/>
          </a:xfrm>
        </p:spPr>
        <p:txBody>
          <a:bodyPr>
            <a:sp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l-NL" dirty="0"/>
              <a:t>Plaats en datum</a:t>
            </a:r>
          </a:p>
        </p:txBody>
      </p:sp>
    </p:spTree>
    <p:extLst>
      <p:ext uri="{BB962C8B-B14F-4D97-AF65-F5344CB8AC3E}">
        <p14:creationId xmlns:p14="http://schemas.microsoft.com/office/powerpoint/2010/main" val="9157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4F3AC2-A2A5-4517-91A9-32BE9AD79DEE}"/>
              </a:ext>
            </a:extLst>
          </p:cNvPr>
          <p:cNvSpPr>
            <a:spLocks/>
          </p:cNvSpPr>
          <p:nvPr userDrawn="1"/>
        </p:nvSpPr>
        <p:spPr bwMode="auto">
          <a:xfrm>
            <a:off x="5684672" y="1"/>
            <a:ext cx="3459328" cy="5143500"/>
          </a:xfrm>
          <a:custGeom>
            <a:avLst/>
            <a:gdLst>
              <a:gd name="connsiteX0" fmla="*/ 2551178 w 3459328"/>
              <a:gd name="connsiteY0" fmla="*/ 0 h 5143500"/>
              <a:gd name="connsiteX1" fmla="*/ 3459328 w 3459328"/>
              <a:gd name="connsiteY1" fmla="*/ 0 h 5143500"/>
              <a:gd name="connsiteX2" fmla="*/ 3459328 w 3459328"/>
              <a:gd name="connsiteY2" fmla="*/ 1996762 h 5143500"/>
              <a:gd name="connsiteX3" fmla="*/ 3452609 w 3459328"/>
              <a:gd name="connsiteY3" fmla="*/ 2010153 h 5143500"/>
              <a:gd name="connsiteX4" fmla="*/ 2508344 w 3459328"/>
              <a:gd name="connsiteY4" fmla="*/ 3891995 h 5143500"/>
              <a:gd name="connsiteX5" fmla="*/ 3415272 w 3459328"/>
              <a:gd name="connsiteY5" fmla="*/ 3891995 h 5143500"/>
              <a:gd name="connsiteX6" fmla="*/ 3459328 w 3459328"/>
              <a:gd name="connsiteY6" fmla="*/ 3891995 h 5143500"/>
              <a:gd name="connsiteX7" fmla="*/ 3459328 w 3459328"/>
              <a:gd name="connsiteY7" fmla="*/ 5143500 h 5143500"/>
              <a:gd name="connsiteX8" fmla="*/ 0 w 3459328"/>
              <a:gd name="connsiteY8" fmla="*/ 5143500 h 5143500"/>
              <a:gd name="connsiteX9" fmla="*/ 27810 w 3459328"/>
              <a:gd name="connsiteY9" fmla="*/ 5087432 h 5143500"/>
              <a:gd name="connsiteX10" fmla="*/ 2544314 w 3459328"/>
              <a:gd name="connsiteY10" fmla="*/ 1383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9328" h="5143500">
                <a:moveTo>
                  <a:pt x="2551178" y="0"/>
                </a:moveTo>
                <a:lnTo>
                  <a:pt x="3459328" y="0"/>
                </a:lnTo>
                <a:lnTo>
                  <a:pt x="3459328" y="1996762"/>
                </a:lnTo>
                <a:lnTo>
                  <a:pt x="3452609" y="2010153"/>
                </a:lnTo>
                <a:cubicBezTo>
                  <a:pt x="3407644" y="2099764"/>
                  <a:pt x="3227784" y="2458210"/>
                  <a:pt x="2508344" y="3891995"/>
                </a:cubicBezTo>
                <a:cubicBezTo>
                  <a:pt x="2508344" y="3891995"/>
                  <a:pt x="2508344" y="3891995"/>
                  <a:pt x="3415272" y="3891995"/>
                </a:cubicBezTo>
                <a:lnTo>
                  <a:pt x="3459328" y="3891995"/>
                </a:lnTo>
                <a:lnTo>
                  <a:pt x="3459328" y="5143500"/>
                </a:lnTo>
                <a:lnTo>
                  <a:pt x="0" y="5143500"/>
                </a:lnTo>
                <a:lnTo>
                  <a:pt x="27810" y="5087432"/>
                </a:lnTo>
                <a:cubicBezTo>
                  <a:pt x="268610" y="4601951"/>
                  <a:pt x="898199" y="3332617"/>
                  <a:pt x="2544314" y="13839"/>
                </a:cubicBezTo>
                <a:close/>
              </a:path>
            </a:pathLst>
          </a:custGeom>
          <a:solidFill>
            <a:srgbClr val="EDF1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655026"/>
            <a:ext cx="522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inhoud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9" y="1203325"/>
            <a:ext cx="5220000" cy="3384549"/>
          </a:xfrm>
        </p:spPr>
        <p:txBody>
          <a:bodyPr/>
          <a:lstStyle>
            <a:lvl1pPr marL="266700" indent="-266700">
              <a:buFont typeface="+mj-lt"/>
              <a:buAutoNum type="arabicPeriod"/>
              <a:defRPr/>
            </a:lvl1pPr>
            <a:lvl2pPr marL="449263" indent="-182563">
              <a:defRPr/>
            </a:lvl2pPr>
            <a:lvl3pPr marL="625475" indent="-176213">
              <a:defRPr/>
            </a:lvl3pPr>
            <a:lvl4pPr marL="808038" indent="-182563">
              <a:defRPr/>
            </a:lvl4pPr>
            <a:lvl5pPr marL="982663" indent="-174625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431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met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188" y="4825319"/>
            <a:ext cx="3636000" cy="12311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901B5E-4B11-4A42-BB76-DC2CED3636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3598060"/>
            <a:ext cx="5482998" cy="340093"/>
          </a:xfrm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600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B084799-0929-4A07-A908-043654C51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8" y="4007209"/>
            <a:ext cx="5482998" cy="275204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Subtitel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824A2FD1-5E58-45B8-B525-732E685AAC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005138"/>
          </a:xfrm>
          <a:solidFill>
            <a:schemeClr val="bg2">
              <a:lumMod val="95000"/>
            </a:schemeClr>
          </a:solidFill>
        </p:spPr>
        <p:txBody>
          <a:bodyPr bIns="684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NL" dirty="0"/>
              <a:t>Klik op icoon om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4428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188" y="4825319"/>
            <a:ext cx="3636000" cy="12311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901B5E-4B11-4A42-BB76-DC2CED3636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166477"/>
            <a:ext cx="5482998" cy="340093"/>
          </a:xfrm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600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B084799-0929-4A07-A908-043654C51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8" y="2575626"/>
            <a:ext cx="5482998" cy="275204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Subtitel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A919A1-5C29-4B86-8589-A7E862BB90BA}"/>
              </a:ext>
            </a:extLst>
          </p:cNvPr>
          <p:cNvCxnSpPr/>
          <p:nvPr userDrawn="1"/>
        </p:nvCxnSpPr>
        <p:spPr>
          <a:xfrm>
            <a:off x="0" y="863600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B33379B-10D7-4BFF-86D3-98734A90E853}"/>
              </a:ext>
            </a:extLst>
          </p:cNvPr>
          <p:cNvSpPr/>
          <p:nvPr userDrawn="1"/>
        </p:nvSpPr>
        <p:spPr>
          <a:xfrm>
            <a:off x="8124972" y="786228"/>
            <a:ext cx="89752" cy="7737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14000"/>
              </a:lnSpc>
            </a:pPr>
            <a:endParaRPr lang="nl-NL" sz="1200" dirty="0" err="1"/>
          </a:p>
        </p:txBody>
      </p:sp>
    </p:spTree>
    <p:extLst>
      <p:ext uri="{BB962C8B-B14F-4D97-AF65-F5344CB8AC3E}">
        <p14:creationId xmlns:p14="http://schemas.microsoft.com/office/powerpoint/2010/main" val="72807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188" y="4825319"/>
            <a:ext cx="3636000" cy="12311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901B5E-4B11-4A42-BB76-DC2CED3636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166477"/>
            <a:ext cx="5482998" cy="340093"/>
          </a:xfrm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600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B084799-0929-4A07-A908-043654C51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8" y="2575626"/>
            <a:ext cx="5482998" cy="275204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Subtitel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A919A1-5C29-4B86-8589-A7E862BB90BA}"/>
              </a:ext>
            </a:extLst>
          </p:cNvPr>
          <p:cNvCxnSpPr>
            <a:cxnSpLocks/>
          </p:cNvCxnSpPr>
          <p:nvPr userDrawn="1"/>
        </p:nvCxnSpPr>
        <p:spPr>
          <a:xfrm>
            <a:off x="0" y="863600"/>
            <a:ext cx="7730197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665B12-E119-4C8F-AABE-B04DCB29D135}"/>
              </a:ext>
            </a:extLst>
          </p:cNvPr>
          <p:cNvSpPr>
            <a:spLocks/>
          </p:cNvSpPr>
          <p:nvPr userDrawn="1"/>
        </p:nvSpPr>
        <p:spPr bwMode="auto">
          <a:xfrm>
            <a:off x="5684672" y="1"/>
            <a:ext cx="3459328" cy="5143500"/>
          </a:xfrm>
          <a:custGeom>
            <a:avLst/>
            <a:gdLst>
              <a:gd name="connsiteX0" fmla="*/ 2551178 w 3459328"/>
              <a:gd name="connsiteY0" fmla="*/ 0 h 5143500"/>
              <a:gd name="connsiteX1" fmla="*/ 3459328 w 3459328"/>
              <a:gd name="connsiteY1" fmla="*/ 0 h 5143500"/>
              <a:gd name="connsiteX2" fmla="*/ 3459328 w 3459328"/>
              <a:gd name="connsiteY2" fmla="*/ 1996762 h 5143500"/>
              <a:gd name="connsiteX3" fmla="*/ 3452609 w 3459328"/>
              <a:gd name="connsiteY3" fmla="*/ 2010153 h 5143500"/>
              <a:gd name="connsiteX4" fmla="*/ 2508344 w 3459328"/>
              <a:gd name="connsiteY4" fmla="*/ 3891995 h 5143500"/>
              <a:gd name="connsiteX5" fmla="*/ 3415272 w 3459328"/>
              <a:gd name="connsiteY5" fmla="*/ 3891995 h 5143500"/>
              <a:gd name="connsiteX6" fmla="*/ 3459328 w 3459328"/>
              <a:gd name="connsiteY6" fmla="*/ 3891995 h 5143500"/>
              <a:gd name="connsiteX7" fmla="*/ 3459328 w 3459328"/>
              <a:gd name="connsiteY7" fmla="*/ 5143500 h 5143500"/>
              <a:gd name="connsiteX8" fmla="*/ 0 w 3459328"/>
              <a:gd name="connsiteY8" fmla="*/ 5143500 h 5143500"/>
              <a:gd name="connsiteX9" fmla="*/ 27810 w 3459328"/>
              <a:gd name="connsiteY9" fmla="*/ 5087432 h 5143500"/>
              <a:gd name="connsiteX10" fmla="*/ 2544314 w 3459328"/>
              <a:gd name="connsiteY10" fmla="*/ 1383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9328" h="5143500">
                <a:moveTo>
                  <a:pt x="2551178" y="0"/>
                </a:moveTo>
                <a:lnTo>
                  <a:pt x="3459328" y="0"/>
                </a:lnTo>
                <a:lnTo>
                  <a:pt x="3459328" y="1996762"/>
                </a:lnTo>
                <a:lnTo>
                  <a:pt x="3452609" y="2010153"/>
                </a:lnTo>
                <a:cubicBezTo>
                  <a:pt x="3407644" y="2099764"/>
                  <a:pt x="3227784" y="2458210"/>
                  <a:pt x="2508344" y="3891995"/>
                </a:cubicBezTo>
                <a:cubicBezTo>
                  <a:pt x="2508344" y="3891995"/>
                  <a:pt x="2508344" y="3891995"/>
                  <a:pt x="3415272" y="3891995"/>
                </a:cubicBezTo>
                <a:lnTo>
                  <a:pt x="3459328" y="3891995"/>
                </a:lnTo>
                <a:lnTo>
                  <a:pt x="3459328" y="5143500"/>
                </a:lnTo>
                <a:lnTo>
                  <a:pt x="0" y="5143500"/>
                </a:lnTo>
                <a:lnTo>
                  <a:pt x="27810" y="5087432"/>
                </a:lnTo>
                <a:cubicBezTo>
                  <a:pt x="268610" y="4601951"/>
                  <a:pt x="898199" y="3332617"/>
                  <a:pt x="2544314" y="13839"/>
                </a:cubicBezTo>
                <a:close/>
              </a:path>
            </a:pathLst>
          </a:custGeom>
          <a:solidFill>
            <a:srgbClr val="EDF1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4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655026"/>
            <a:ext cx="540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 sz="1200">
                <a:solidFill>
                  <a:schemeClr val="accent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5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80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03326"/>
            <a:ext cx="3780000" cy="33845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15FD9E-3E84-4C3F-B1C4-39D6E8827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655026"/>
            <a:ext cx="54000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diatitel</a:t>
            </a:r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CF08B7-C4DF-4AB3-B25B-00CED425052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52813" y="1203326"/>
            <a:ext cx="3780000" cy="33845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19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655026"/>
            <a:ext cx="5400000" cy="3323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9" y="1203325"/>
            <a:ext cx="7921624" cy="3384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188" y="4825319"/>
            <a:ext cx="3636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624" y="4825319"/>
            <a:ext cx="33972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CD4A-C15F-49D5-8EDA-2339ABBB057D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D5B98-C835-49D2-A18E-27CE529EC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9851" t="8924" r="62979" b="11794"/>
          <a:stretch/>
        </p:blipFill>
        <p:spPr>
          <a:xfrm>
            <a:off x="280615" y="4744548"/>
            <a:ext cx="258196" cy="2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7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2" r:id="rId4"/>
    <p:sldLayoutId id="2147483673" r:id="rId5"/>
    <p:sldLayoutId id="2147483663" r:id="rId6"/>
    <p:sldLayoutId id="2147483678" r:id="rId7"/>
    <p:sldLayoutId id="2147483662" r:id="rId8"/>
    <p:sldLayoutId id="2147483664" r:id="rId9"/>
    <p:sldLayoutId id="2147483665" r:id="rId10"/>
    <p:sldLayoutId id="2147483674" r:id="rId11"/>
    <p:sldLayoutId id="2147483675" r:id="rId12"/>
    <p:sldLayoutId id="2147483670" r:id="rId13"/>
    <p:sldLayoutId id="2147483671" r:id="rId14"/>
    <p:sldLayoutId id="2147483679" r:id="rId15"/>
    <p:sldLayoutId id="2147483666" r:id="rId16"/>
    <p:sldLayoutId id="2147483667" r:id="rId17"/>
    <p:sldLayoutId id="2147483676" r:id="rId18"/>
    <p:sldLayoutId id="2147483677" r:id="rId1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685800" rtl="0" eaLnBrk="1" latinLnBrk="0" hangingPunct="1">
        <a:lnSpc>
          <a:spcPct val="114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685800" rtl="0" eaLnBrk="1" latinLnBrk="0" hangingPunct="1">
        <a:lnSpc>
          <a:spcPct val="114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685800" rtl="0" eaLnBrk="1" latinLnBrk="0" hangingPunct="1">
        <a:lnSpc>
          <a:spcPct val="114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685800" rtl="0" eaLnBrk="1" latinLnBrk="0" hangingPunct="1">
        <a:lnSpc>
          <a:spcPct val="114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0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622" userDrawn="1">
          <p15:clr>
            <a:srgbClr val="F26B43"/>
          </p15:clr>
        </p15:guide>
        <p15:guide id="5" orient="horz" pos="7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hylke.niermeijer@aaa-riskfinance.nl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65175" y="2966671"/>
            <a:ext cx="8154739" cy="994118"/>
          </a:xfrm>
        </p:spPr>
        <p:txBody>
          <a:bodyPr/>
          <a:lstStyle/>
          <a:p>
            <a:pPr algn="r"/>
            <a:r>
              <a:rPr lang="nl-NL" sz="2800" dirty="0">
                <a:solidFill>
                  <a:schemeClr val="accent5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Data Analytics Voor Verzekeraars</a:t>
            </a:r>
            <a:br>
              <a:rPr lang="nl-NL" sz="2800" dirty="0">
                <a:solidFill>
                  <a:schemeClr val="accent5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</a:br>
            <a:r>
              <a:rPr lang="nl-NL" sz="2400" dirty="0">
                <a:solidFill>
                  <a:schemeClr val="accent5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De voorspelling voor 2019</a:t>
            </a:r>
            <a:br>
              <a:rPr lang="nl-NL" sz="2400" dirty="0">
                <a:solidFill>
                  <a:schemeClr val="accent5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</a:br>
            <a:endParaRPr lang="nl-NL" sz="2400" dirty="0">
              <a:solidFill>
                <a:schemeClr val="accent5">
                  <a:lumMod val="50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+mn-c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 flipH="1">
            <a:off x="-1431636" y="0"/>
            <a:ext cx="1431636" cy="476596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946400" y="4488873"/>
            <a:ext cx="1293091" cy="58189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utoShape 2" descr="Logo AAA Riskfin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4" descr="Logo AAA Riskfin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8" descr="Image result for triple 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4433979"/>
            <a:ext cx="1654752" cy="623922"/>
          </a:xfrm>
          <a:prstGeom prst="rect">
            <a:avLst/>
          </a:prstGeom>
        </p:spPr>
      </p:pic>
      <p:sp>
        <p:nvSpPr>
          <p:cNvPr id="2" name="Tijdelijke aanduiding voor afbeelding 1"/>
          <p:cNvSpPr>
            <a:spLocks noGrp="1"/>
          </p:cNvSpPr>
          <p:nvPr>
            <p:ph type="pic" sz="quarter" idx="11"/>
          </p:nvPr>
        </p:nvSpPr>
        <p:spPr>
          <a:xfrm>
            <a:off x="112032" y="-565738"/>
            <a:ext cx="9144000" cy="3005138"/>
          </a:xfrm>
        </p:spPr>
      </p:sp>
      <p:pic>
        <p:nvPicPr>
          <p:cNvPr id="8" name="Digital Data Network Abstract Rotating  Background   V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858963"/>
            <a:ext cx="9160056" cy="42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11189" y="1203325"/>
            <a:ext cx="4067903" cy="338454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sz="1600" dirty="0" err="1">
                <a:solidFill>
                  <a:prstClr val="black"/>
                </a:solidFill>
              </a:rPr>
              <a:t>Heatmap</a:t>
            </a:r>
            <a:r>
              <a:rPr lang="nl-NL" sz="1600" dirty="0">
                <a:solidFill>
                  <a:prstClr val="black"/>
                </a:solidFill>
              </a:rPr>
              <a:t> AOV pricing gemaakt op basis van externe data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sz="1600" dirty="0">
              <a:solidFill>
                <a:prstClr val="black"/>
              </a:solidFill>
            </a:endParaRPr>
          </a:p>
          <a:p>
            <a:pPr lvl="0">
              <a:lnSpc>
                <a:spcPct val="110000"/>
              </a:lnSpc>
              <a:buClr>
                <a:srgbClr val="0073AB"/>
              </a:buClr>
              <a:defRPr/>
            </a:pPr>
            <a:r>
              <a:rPr lang="nl-NL" sz="1600" dirty="0">
                <a:solidFill>
                  <a:prstClr val="black"/>
                </a:solidFill>
              </a:rPr>
              <a:t>Inzichten t.o.v. markt op alle belangrijke pricing parameters 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sz="1600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sz="1600" dirty="0">
                <a:solidFill>
                  <a:prstClr val="black"/>
                </a:solidFill>
              </a:rPr>
              <a:t>Het bood nieuwe inzichten en legde pijnpunten bloot, hierdoor zijn er direct aanpassingen in de premies gedaan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sz="1600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sz="1600" dirty="0">
                <a:solidFill>
                  <a:prstClr val="black"/>
                </a:solidFill>
              </a:rPr>
              <a:t>Je hebt zeker niet altijd geavanceerde algoritmes nodig om tot waardevolle inzichten te komen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10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92" y="1203325"/>
            <a:ext cx="2483932" cy="2480266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465243"/>
            <a:ext cx="5400000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Marketing &amp;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Targeting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I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Heatmap</a:t>
            </a:r>
            <a:endParaRPr lang="nl-NL" dirty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75664" y="3866400"/>
            <a:ext cx="3295135" cy="473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Ingezette techniek: </a:t>
            </a:r>
            <a:r>
              <a:rPr lang="nl-NL" sz="900" dirty="0"/>
              <a:t>Visualisatie van gekoppelde data</a:t>
            </a:r>
          </a:p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Toe te passen op: </a:t>
            </a:r>
            <a:r>
              <a:rPr lang="nl-NL" sz="900" dirty="0"/>
              <a:t>commerciële monitoring op schade, leven en zorgproducten</a:t>
            </a:r>
          </a:p>
        </p:txBody>
      </p:sp>
    </p:spTree>
    <p:extLst>
      <p:ext uri="{BB962C8B-B14F-4D97-AF65-F5344CB8AC3E}">
        <p14:creationId xmlns:p14="http://schemas.microsoft.com/office/powerpoint/2010/main" val="392929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108" t="-21813" r="30489" b="-23155"/>
          <a:stretch/>
        </p:blipFill>
        <p:spPr>
          <a:xfrm>
            <a:off x="1" y="0"/>
            <a:ext cx="4392000" cy="5143500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/>
            <a:r>
              <a:rPr lang="nl-NL" sz="1800" dirty="0"/>
              <a:t>2</a:t>
            </a:r>
            <a:r>
              <a:rPr lang="nl-NL" sz="1800" baseline="30000" dirty="0"/>
              <a:t>e</a:t>
            </a:r>
            <a:r>
              <a:rPr lang="nl-NL" sz="1800" dirty="0"/>
              <a:t> Poll</a:t>
            </a:r>
          </a:p>
          <a:p>
            <a:pPr marL="285750" indent="-285750"/>
            <a:endParaRPr lang="nl-NL" sz="1800" dirty="0"/>
          </a:p>
          <a:p>
            <a:pPr marL="473075" lvl="1" indent="-285750"/>
            <a:r>
              <a:rPr lang="nl-NL" sz="1800" dirty="0"/>
              <a:t>Centraal Beheer</a:t>
            </a:r>
          </a:p>
          <a:p>
            <a:pPr marL="473075" lvl="1" indent="-285750"/>
            <a:r>
              <a:rPr lang="nl-NL" sz="1800" dirty="0" err="1"/>
              <a:t>Ditzo</a:t>
            </a:r>
            <a:endParaRPr lang="nl-NL" sz="1800" dirty="0"/>
          </a:p>
          <a:p>
            <a:pPr marL="473075" lvl="1" indent="-285750"/>
            <a:r>
              <a:rPr lang="nl-NL" sz="1800" dirty="0"/>
              <a:t>Allianz</a:t>
            </a:r>
          </a:p>
          <a:p>
            <a:pPr marL="473075" lvl="1" indent="-285750"/>
            <a:r>
              <a:rPr lang="nl-NL" sz="1800" dirty="0"/>
              <a:t>Alle (grote) spelers</a:t>
            </a:r>
          </a:p>
          <a:p>
            <a:pPr marL="473075" lvl="1" indent="-285750"/>
            <a:r>
              <a:rPr lang="nl-NL" sz="1800" dirty="0"/>
              <a:t>Nog niemand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CD4A-C15F-49D5-8EDA-2339ABBB057D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66166" y="132845"/>
            <a:ext cx="4381407" cy="664797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Wie gebruikte Machine Learning voor pricing in 2018?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59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11189" y="1203325"/>
            <a:ext cx="4335565" cy="3384549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sz="1600" dirty="0">
                <a:solidFill>
                  <a:prstClr val="black"/>
                </a:solidFill>
              </a:rPr>
              <a:t>Standaard aanpak binnen pricing: 4 of 5 beroepsgroepen als input voor model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sz="1600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sz="1600" dirty="0">
                <a:solidFill>
                  <a:prstClr val="black"/>
                </a:solidFill>
              </a:rPr>
              <a:t>Algoritme herkent 20 groepen met vergelijkbare beroepen vanuit de data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sz="1600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sz="1600" dirty="0">
                <a:solidFill>
                  <a:prstClr val="black"/>
                </a:solidFill>
              </a:rPr>
              <a:t>Algoritme maakt interessante – niet door domein experts verwachte groepen op basis van data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sz="1600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sz="1600" dirty="0">
                <a:solidFill>
                  <a:prstClr val="black"/>
                </a:solidFill>
              </a:rPr>
              <a:t>Actuaris en domein expert valideren deze resultaten en groepen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sz="1600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sz="1600" dirty="0">
                <a:solidFill>
                  <a:prstClr val="black"/>
                </a:solidFill>
              </a:rPr>
              <a:t>Dit resulteerde in een beter presterend premiemodel (minder antiselectie, hoger rendement)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sz="1600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sz="1600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12</a:t>
            </a:fld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575664" y="3866400"/>
            <a:ext cx="3295135" cy="789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Ingezette techniek: </a:t>
            </a:r>
            <a:r>
              <a:rPr lang="nl-NL" sz="900" dirty="0"/>
              <a:t>Clustering</a:t>
            </a:r>
          </a:p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Toe te passen op: </a:t>
            </a:r>
            <a:r>
              <a:rPr lang="nl-NL" sz="900" dirty="0"/>
              <a:t>alle analyses waarin op basis van veel (nieuwe) data homogene groepen onderscheiden moeten worden. Denk aan klantgroepen bij marketing, risicogroepen bij premiestelling en </a:t>
            </a:r>
            <a:r>
              <a:rPr lang="nl-NL" sz="900" dirty="0" err="1"/>
              <a:t>claimsgroepen</a:t>
            </a:r>
            <a:r>
              <a:rPr lang="nl-NL" sz="900" dirty="0"/>
              <a:t> bij </a:t>
            </a:r>
            <a:r>
              <a:rPr lang="nl-NL" sz="900" dirty="0" err="1"/>
              <a:t>claimshandling</a:t>
            </a:r>
            <a:endParaRPr lang="nl-NL" sz="9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092" y="1496587"/>
            <a:ext cx="3938357" cy="1999661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465243"/>
            <a:ext cx="5400000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Pricing I Clustering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9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11189" y="1203325"/>
            <a:ext cx="4067903" cy="338454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dirty="0">
                <a:solidFill>
                  <a:prstClr val="black"/>
                </a:solidFill>
              </a:rPr>
              <a:t>Standaardaanpak binnen pricing van een inkomensproduct is om alleen werkgeversgegevens mee te nemen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dirty="0">
                <a:solidFill>
                  <a:prstClr val="black"/>
                </a:solidFill>
              </a:rPr>
              <a:t>Op basis van open data en een eigen premiemodel  werden per contract werknemersbestanden gesimuleerd en premie uitkomsten gegenereerd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dirty="0">
                <a:solidFill>
                  <a:prstClr val="black"/>
                </a:solidFill>
              </a:rPr>
              <a:t>Deze vormden basis voor het kunnen vaststellen van over- of </a:t>
            </a:r>
            <a:r>
              <a:rPr lang="nl-NL" dirty="0" err="1">
                <a:solidFill>
                  <a:prstClr val="black"/>
                </a:solidFill>
              </a:rPr>
              <a:t>underpricing</a:t>
            </a:r>
            <a:r>
              <a:rPr lang="nl-NL" dirty="0">
                <a:solidFill>
                  <a:prstClr val="black"/>
                </a:solidFill>
              </a:rPr>
              <a:t> binnen de portefeuille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13</a:t>
            </a:fld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465243"/>
            <a:ext cx="7710510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Pricing I Benchmarking op basis van simulaties</a:t>
            </a:r>
            <a:endParaRPr lang="nl-NL" dirty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75664" y="3866400"/>
            <a:ext cx="3295135" cy="631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Ingezette techniek: </a:t>
            </a:r>
            <a:r>
              <a:rPr lang="nl-NL" sz="900" dirty="0"/>
              <a:t>Simulaties</a:t>
            </a:r>
          </a:p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Toe te passen op: </a:t>
            </a:r>
            <a:r>
              <a:rPr lang="nl-NL" sz="900" dirty="0"/>
              <a:t>alle producten binnen schade, leven en zorg waar vraagstukken spelen rondom de concurrentiepositie en de rol van risico inschattingen en premiestelling daarin</a:t>
            </a:r>
          </a:p>
        </p:txBody>
      </p:sp>
      <p:pic>
        <p:nvPicPr>
          <p:cNvPr id="12" name="Afbeelding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88" y="1203325"/>
            <a:ext cx="2164299" cy="2595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60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11189" y="1203325"/>
            <a:ext cx="4067903" cy="3384549"/>
          </a:xfrm>
        </p:spPr>
        <p:txBody>
          <a:bodyPr>
            <a:normAutofit/>
          </a:bodyPr>
          <a:lstStyle/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dirty="0">
                <a:solidFill>
                  <a:prstClr val="black"/>
                </a:solidFill>
              </a:rPr>
              <a:t>Maken van inzicht kost kleinere verzekeraar veel tijd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dirty="0">
                <a:solidFill>
                  <a:prstClr val="black"/>
                </a:solidFill>
              </a:rPr>
              <a:t>Om de directie van het juiste inzicht te voorzien zijn productmanagers, controllers en IT specialisten gemiddeld 2 dagen in de week bezig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r>
              <a:rPr lang="nl-NL" dirty="0">
                <a:solidFill>
                  <a:prstClr val="black"/>
                </a:solidFill>
              </a:rPr>
              <a:t>Ontsluiten van data en inzicht in dashboards brengt besparing in capaciteit en bovendien verhoging van kwaliteit van het gesprek met makelaars en verzekeringsmaatschappijen</a:t>
            </a: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  <a:buClr>
                <a:srgbClr val="0073AB"/>
              </a:buClr>
              <a:defRPr/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14</a:t>
            </a:fld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4850365" y="1672882"/>
            <a:ext cx="3913108" cy="2156759"/>
            <a:chOff x="4850365" y="1672882"/>
            <a:chExt cx="3913108" cy="2156759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0365" y="1672882"/>
              <a:ext cx="3913108" cy="2156759"/>
            </a:xfrm>
            <a:prstGeom prst="rect">
              <a:avLst/>
            </a:prstGeom>
          </p:spPr>
        </p:pic>
        <p:sp>
          <p:nvSpPr>
            <p:cNvPr id="2" name="Rechthoek 1"/>
            <p:cNvSpPr/>
            <p:nvPr/>
          </p:nvSpPr>
          <p:spPr>
            <a:xfrm>
              <a:off x="4850365" y="1843200"/>
              <a:ext cx="384035" cy="1986441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188" y="132845"/>
            <a:ext cx="8434136" cy="664797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Acceptatie I Inzicht in risico’s in portefeuilles via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dashboarding</a:t>
            </a:r>
            <a:endParaRPr lang="nl-NL" dirty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75664" y="3866400"/>
            <a:ext cx="3295135" cy="631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Ingezette techniek: </a:t>
            </a:r>
            <a:r>
              <a:rPr lang="nl-NL" sz="900" dirty="0"/>
              <a:t>Dashboarding</a:t>
            </a:r>
          </a:p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Toe te passen op: </a:t>
            </a:r>
            <a:r>
              <a:rPr lang="nl-NL" sz="900" dirty="0"/>
              <a:t>alle schade, leven en zorgproducten. Dashboarding is een logische eerste stap in het beter gebruik maken van data bij verzekeraars</a:t>
            </a:r>
          </a:p>
        </p:txBody>
      </p:sp>
    </p:spTree>
    <p:extLst>
      <p:ext uri="{BB962C8B-B14F-4D97-AF65-F5344CB8AC3E}">
        <p14:creationId xmlns:p14="http://schemas.microsoft.com/office/powerpoint/2010/main" val="224100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15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75100" y="3604010"/>
            <a:ext cx="8157713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nl-NL" sz="1200" dirty="0"/>
              <a:t>Voorspelmodel geeft schadeverzekeraar een inschatting van te verwachten claim- en </a:t>
            </a:r>
            <a:r>
              <a:rPr lang="nl-NL" sz="1200" dirty="0" err="1"/>
              <a:t>callvolumes</a:t>
            </a:r>
            <a:r>
              <a:rPr lang="nl-NL" sz="1200" dirty="0"/>
              <a:t> op basis van de weersvoorspelling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741112" y="1264670"/>
            <a:ext cx="7471992" cy="2193248"/>
            <a:chOff x="741112" y="1389658"/>
            <a:chExt cx="7471992" cy="2193248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/>
            <a:srcRect t="13102"/>
            <a:stretch/>
          </p:blipFill>
          <p:spPr>
            <a:xfrm>
              <a:off x="741112" y="1389658"/>
              <a:ext cx="7471992" cy="2193248"/>
            </a:xfrm>
            <a:prstGeom prst="rect">
              <a:avLst/>
            </a:prstGeom>
          </p:spPr>
        </p:pic>
        <p:sp>
          <p:nvSpPr>
            <p:cNvPr id="2" name="Rechthoek 1"/>
            <p:cNvSpPr/>
            <p:nvPr/>
          </p:nvSpPr>
          <p:spPr>
            <a:xfrm>
              <a:off x="835200" y="1540800"/>
              <a:ext cx="813600" cy="14400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11188" y="465243"/>
            <a:ext cx="8434136" cy="332399"/>
          </a:xfrm>
        </p:spPr>
        <p:txBody>
          <a:bodyPr/>
          <a:lstStyle/>
          <a:p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Claimshandling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I Voorspellen van call/claimvolumes</a:t>
            </a:r>
            <a:endParaRPr lang="nl-NL" dirty="0">
              <a:latin typeface="+mn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575664" y="3866400"/>
            <a:ext cx="3295135" cy="631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Ingezette techniek: </a:t>
            </a:r>
            <a:r>
              <a:rPr lang="nl-NL" sz="900" dirty="0" err="1"/>
              <a:t>Decison</a:t>
            </a:r>
            <a:r>
              <a:rPr lang="nl-NL" sz="900" dirty="0"/>
              <a:t> Tree als basis voor classificatie</a:t>
            </a:r>
          </a:p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Toe te passen op: </a:t>
            </a:r>
            <a:r>
              <a:rPr lang="nl-NL" sz="900" dirty="0"/>
              <a:t>alle verzekeringsprocessen die weersafhankelijkheid hebben en waarbij grote hoeveelheden calls worden afgehandeld</a:t>
            </a:r>
          </a:p>
        </p:txBody>
      </p:sp>
    </p:spTree>
    <p:extLst>
      <p:ext uri="{BB962C8B-B14F-4D97-AF65-F5344CB8AC3E}">
        <p14:creationId xmlns:p14="http://schemas.microsoft.com/office/powerpoint/2010/main" val="281877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16</a:t>
            </a:fld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545381"/>
            <a:ext cx="7771458" cy="156246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75100" y="3604010"/>
            <a:ext cx="8157713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nl-NL" sz="1200" dirty="0"/>
              <a:t>Analyse van </a:t>
            </a:r>
            <a:r>
              <a:rPr lang="nl-NL" sz="1200" dirty="0" err="1"/>
              <a:t>logdata</a:t>
            </a:r>
            <a:r>
              <a:rPr lang="nl-NL" sz="1200" dirty="0"/>
              <a:t> uit </a:t>
            </a:r>
            <a:r>
              <a:rPr lang="nl-NL" sz="1200" dirty="0" err="1"/>
              <a:t>claimssysteem</a:t>
            </a:r>
            <a:r>
              <a:rPr lang="nl-NL" sz="1200" dirty="0"/>
              <a:t> gaf snel inzicht in de optimale manier van het afhandelen van letselschades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575664" y="3866400"/>
            <a:ext cx="3295135" cy="473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Ingezette techniek: </a:t>
            </a:r>
            <a:r>
              <a:rPr lang="nl-NL" sz="900" dirty="0" err="1"/>
              <a:t>Process</a:t>
            </a:r>
            <a:r>
              <a:rPr lang="nl-NL" sz="900" dirty="0"/>
              <a:t> </a:t>
            </a:r>
            <a:r>
              <a:rPr lang="nl-NL" sz="900" dirty="0" err="1"/>
              <a:t>mining</a:t>
            </a:r>
            <a:endParaRPr lang="nl-NL" sz="900" dirty="0"/>
          </a:p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Toe te passen op: </a:t>
            </a:r>
            <a:r>
              <a:rPr lang="nl-NL" sz="900" dirty="0"/>
              <a:t>alle verzekeringsprocessen binnen alle productgroepen (schade, leven, zorg)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11188" y="132845"/>
            <a:ext cx="8434136" cy="664797"/>
          </a:xfrm>
        </p:spPr>
        <p:txBody>
          <a:bodyPr/>
          <a:lstStyle/>
          <a:p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Claimshandling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I Snel inzicht in de meest optimale manier van het afhandelen van letselschades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14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17</a:t>
            </a:fld>
            <a:endParaRPr lang="nl-NL" dirty="0"/>
          </a:p>
        </p:txBody>
      </p:sp>
      <p:sp>
        <p:nvSpPr>
          <p:cNvPr id="14" name="Tijdelijke aanduiding voor inhoud 6"/>
          <p:cNvSpPr txBox="1">
            <a:spLocks/>
          </p:cNvSpPr>
          <p:nvPr/>
        </p:nvSpPr>
        <p:spPr>
          <a:xfrm>
            <a:off x="611187" y="1203326"/>
            <a:ext cx="4039753" cy="33845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Model (RF + CV) gebruikt om klantgroep te voorspellen met hoge kans op royement</a:t>
            </a:r>
          </a:p>
          <a:p>
            <a:endParaRPr lang="nl-NL" sz="1400" dirty="0"/>
          </a:p>
          <a:p>
            <a:r>
              <a:rPr lang="nl-NL" sz="1400" dirty="0"/>
              <a:t>Hierbij alle mogelijke relevante data betrokken: kenmerken van verzekerden, schadehistorie en contactmomenten</a:t>
            </a:r>
          </a:p>
          <a:p>
            <a:pPr marL="465138" lvl="1" indent="-285750">
              <a:buFont typeface="Arial" panose="020B0604020202020204" pitchFamily="34" charset="0"/>
              <a:buChar char="-"/>
            </a:pPr>
            <a:endParaRPr lang="nl-NL" sz="1400" dirty="0"/>
          </a:p>
          <a:p>
            <a:r>
              <a:rPr lang="nl-NL" sz="1400" dirty="0"/>
              <a:t>84% </a:t>
            </a:r>
            <a:r>
              <a:rPr lang="nl-NL" sz="1400" dirty="0" err="1"/>
              <a:t>precision</a:t>
            </a:r>
            <a:r>
              <a:rPr lang="nl-NL" sz="1400" dirty="0"/>
              <a:t> op test set</a:t>
            </a:r>
          </a:p>
          <a:p>
            <a:pPr marL="465138" lvl="1" indent="-285750">
              <a:buFont typeface="Arial" panose="020B0604020202020204" pitchFamily="34" charset="0"/>
              <a:buChar char="-"/>
            </a:pPr>
            <a:endParaRPr lang="nl-NL" sz="1400" dirty="0"/>
          </a:p>
          <a:p>
            <a:r>
              <a:rPr lang="nl-NL" sz="1400" dirty="0"/>
              <a:t>Resultaat: </a:t>
            </a:r>
            <a:r>
              <a:rPr lang="nl-NL" sz="1400" dirty="0" err="1"/>
              <a:t>behoudactie</a:t>
            </a:r>
            <a:r>
              <a:rPr lang="nl-NL" sz="1400" dirty="0"/>
              <a:t> op klanten die op basis van het model de hoogste kans hebben op royeren</a:t>
            </a:r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324" y="1114256"/>
            <a:ext cx="2453533" cy="262531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575664" y="3866400"/>
            <a:ext cx="3295135" cy="473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Ingezette techniek: </a:t>
            </a:r>
            <a:r>
              <a:rPr lang="nl-NL" sz="900" dirty="0"/>
              <a:t>Machine Learning Model</a:t>
            </a:r>
          </a:p>
          <a:p>
            <a:pPr>
              <a:lnSpc>
                <a:spcPct val="114000"/>
              </a:lnSpc>
            </a:pPr>
            <a:r>
              <a:rPr lang="nl-NL" sz="900" b="1" dirty="0">
                <a:solidFill>
                  <a:schemeClr val="accent3"/>
                </a:solidFill>
              </a:rPr>
              <a:t>Toe te passen op: </a:t>
            </a:r>
            <a:r>
              <a:rPr lang="nl-NL" sz="900" dirty="0"/>
              <a:t>marketing en productontwikkeling: verkrijgen van veel diepgaander inzicht in redenen van vertrek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465243"/>
            <a:ext cx="8434136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Royement I Voorspellen van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churn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66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2019</a:t>
            </a:r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611188" y="2575626"/>
            <a:ext cx="5482998" cy="289438"/>
          </a:xfrm>
        </p:spPr>
        <p:txBody>
          <a:bodyPr/>
          <a:lstStyle/>
          <a:p>
            <a:r>
              <a:rPr lang="nl-NL" dirty="0"/>
              <a:t>De voorspelling voor Data Analytics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237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108" t="-21813" r="30489" b="-23155"/>
          <a:stretch/>
        </p:blipFill>
        <p:spPr>
          <a:xfrm>
            <a:off x="1" y="0"/>
            <a:ext cx="4392000" cy="5143500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/>
            <a:r>
              <a:rPr lang="nl-NL" sz="1600" dirty="0"/>
              <a:t>3</a:t>
            </a:r>
            <a:r>
              <a:rPr lang="nl-NL" sz="1600" baseline="30000" dirty="0"/>
              <a:t>e</a:t>
            </a:r>
            <a:r>
              <a:rPr lang="nl-NL" sz="1600" dirty="0"/>
              <a:t> Poll</a:t>
            </a:r>
          </a:p>
          <a:p>
            <a:pPr marL="473075" lvl="1" indent="-285750"/>
            <a:endParaRPr lang="nl-NL" sz="1400" dirty="0"/>
          </a:p>
          <a:p>
            <a:pPr marL="473075" lvl="1" indent="-285750"/>
            <a:r>
              <a:rPr lang="nl-NL" sz="1400" dirty="0"/>
              <a:t>Data op orde, eerst in control zijn</a:t>
            </a:r>
          </a:p>
          <a:p>
            <a:pPr marL="473075" lvl="1" indent="-285750"/>
            <a:r>
              <a:rPr lang="nl-NL" sz="1400" dirty="0"/>
              <a:t>Kosten- en schadelastreducties</a:t>
            </a:r>
          </a:p>
          <a:p>
            <a:pPr marL="473075" lvl="1" indent="-285750"/>
            <a:r>
              <a:rPr lang="nl-NL" sz="1400" dirty="0"/>
              <a:t>Tevredener klanten</a:t>
            </a:r>
          </a:p>
          <a:p>
            <a:pPr marL="473075" lvl="1" indent="-285750"/>
            <a:r>
              <a:rPr lang="nl-NL" sz="1400" dirty="0"/>
              <a:t>Betere tarieven</a:t>
            </a:r>
          </a:p>
          <a:p>
            <a:pPr marL="473075" lvl="1" indent="-285750"/>
            <a:r>
              <a:rPr lang="nl-NL" sz="1400" dirty="0"/>
              <a:t>Meer innovatie en exploratie, meer AI en Machine Learning</a:t>
            </a:r>
          </a:p>
          <a:p>
            <a:pPr marL="473075" lvl="1" indent="-285750"/>
            <a:endParaRPr lang="nl-NL" sz="14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19</a:t>
            </a:fld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66166" y="132845"/>
            <a:ext cx="4381407" cy="664797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Wat wil je bereiken met data in 2019?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710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11189" y="1203325"/>
            <a:ext cx="6348776" cy="3384549"/>
          </a:xfrm>
        </p:spPr>
        <p:txBody>
          <a:bodyPr>
            <a:normAutofit/>
          </a:bodyPr>
          <a:lstStyle/>
          <a:p>
            <a:r>
              <a:rPr lang="nl-NL" sz="1800" dirty="0"/>
              <a:t>Voorstellen</a:t>
            </a:r>
          </a:p>
          <a:p>
            <a:r>
              <a:rPr lang="nl-NL" sz="1800" dirty="0"/>
              <a:t>2018 – Data Analytics in de Nederlandse verzekeringsmarkt</a:t>
            </a:r>
          </a:p>
          <a:p>
            <a:r>
              <a:rPr lang="nl-NL" sz="1800" dirty="0"/>
              <a:t>De voorspelling voor 2019</a:t>
            </a:r>
          </a:p>
          <a:p>
            <a:r>
              <a:rPr lang="nl-NL" sz="1800" dirty="0"/>
              <a:t>Afsluiting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1188" y="465243"/>
            <a:ext cx="5400000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Agenda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6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20</a:t>
            </a:fld>
            <a:endParaRPr lang="nl-NL" dirty="0"/>
          </a:p>
        </p:txBody>
      </p:sp>
      <p:sp>
        <p:nvSpPr>
          <p:cNvPr id="6" name="Tijdelijke aanduiding voor inhoud 11"/>
          <p:cNvSpPr txBox="1">
            <a:spLocks/>
          </p:cNvSpPr>
          <p:nvPr/>
        </p:nvSpPr>
        <p:spPr>
          <a:xfrm>
            <a:off x="726524" y="4056956"/>
            <a:ext cx="3683966" cy="74482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1400" dirty="0"/>
              <a:t>Toename in productie van ca. 3% over 2008-2015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4" y="1849219"/>
            <a:ext cx="3484605" cy="209076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49706" y="1259874"/>
            <a:ext cx="3131127" cy="403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nl-NL" sz="1200" b="1" dirty="0">
                <a:ea typeface="Microsoft JhengHei Light" panose="020B0304030504040204" pitchFamily="34" charset="-120"/>
              </a:rPr>
              <a:t>Ontwikkeling</a:t>
            </a:r>
            <a:r>
              <a:rPr lang="nl-NL" sz="1200" b="1" dirty="0">
                <a:solidFill>
                  <a:srgbClr val="0070C0"/>
                </a:solidFill>
              </a:rPr>
              <a:t> </a:t>
            </a:r>
            <a:r>
              <a:rPr lang="nl-NL" sz="1200" b="1" dirty="0">
                <a:ea typeface="Microsoft JhengHei Light" panose="020B0304030504040204" pitchFamily="34" charset="-120"/>
              </a:rPr>
              <a:t>aantal uitstaande particuliere schadepolissen ultimo jaar (in miljoenen)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195" y="1849219"/>
            <a:ext cx="3484606" cy="209076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022104" y="1259111"/>
            <a:ext cx="3553501" cy="403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nl-NL" sz="1200" b="1" dirty="0">
                <a:ea typeface="Microsoft JhengHei Light" panose="020B0304030504040204" pitchFamily="34" charset="-120"/>
              </a:rPr>
              <a:t>Ontwikkeling werkgelegenheid in verzekeringssector x 1000 werknemers</a:t>
            </a:r>
          </a:p>
        </p:txBody>
      </p:sp>
      <p:sp>
        <p:nvSpPr>
          <p:cNvPr id="12" name="Tijdelijke aanduiding voor inhoud 11"/>
          <p:cNvSpPr txBox="1">
            <a:spLocks/>
          </p:cNvSpPr>
          <p:nvPr/>
        </p:nvSpPr>
        <p:spPr>
          <a:xfrm>
            <a:off x="5014306" y="4052834"/>
            <a:ext cx="3683966" cy="7724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1400" dirty="0"/>
              <a:t>Afname # fte met ca 15% </a:t>
            </a:r>
            <a:r>
              <a:rPr lang="nl-NL" sz="1400" dirty="0">
                <a:sym typeface="Wingdings" panose="05000000000000000000" pitchFamily="2" charset="2"/>
              </a:rPr>
              <a:t></a:t>
            </a:r>
            <a:r>
              <a:rPr lang="nl-NL" sz="1400" dirty="0"/>
              <a:t> 18% toename in productiviteit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11188" y="132845"/>
            <a:ext cx="8434136" cy="664797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Downsizing zet door: het algoritme gaat steeds meer overnemen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98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21</a:t>
            </a:fld>
            <a:endParaRPr lang="nl-NL" dirty="0"/>
          </a:p>
        </p:txBody>
      </p:sp>
      <p:sp>
        <p:nvSpPr>
          <p:cNvPr id="12" name="Tijdelijke aanduiding voor inhoud 11"/>
          <p:cNvSpPr txBox="1">
            <a:spLocks/>
          </p:cNvSpPr>
          <p:nvPr/>
        </p:nvSpPr>
        <p:spPr>
          <a:xfrm>
            <a:off x="5014306" y="4052834"/>
            <a:ext cx="3683966" cy="7724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nl-NL" sz="1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457" y="1380357"/>
            <a:ext cx="1384472" cy="3876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03" y="1460125"/>
            <a:ext cx="1266389" cy="2693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797" y="1298252"/>
            <a:ext cx="1228983" cy="49035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225" y="1408775"/>
            <a:ext cx="897023" cy="26930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092" y="1349599"/>
            <a:ext cx="1007719" cy="449168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205945" y="1839954"/>
            <a:ext cx="840259" cy="1088596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Premie-volume</a:t>
            </a:r>
          </a:p>
        </p:txBody>
      </p:sp>
      <p:sp>
        <p:nvSpPr>
          <p:cNvPr id="16" name="Rechthoek 15"/>
          <p:cNvSpPr/>
          <p:nvPr/>
        </p:nvSpPr>
        <p:spPr>
          <a:xfrm>
            <a:off x="210061" y="3013845"/>
            <a:ext cx="840259" cy="1709459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Analytics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392193" y="2207102"/>
            <a:ext cx="1205299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3,1 </a:t>
            </a:r>
            <a:r>
              <a:rPr lang="nl-NL" sz="150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085074" y="2207096"/>
            <a:ext cx="1205299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lang="nl-NL" sz="150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777955" y="2207096"/>
            <a:ext cx="1205299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nl-NL" sz="150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854787" y="2211212"/>
            <a:ext cx="1205299" cy="241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nl-NL" sz="1500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316371" y="2207096"/>
            <a:ext cx="1205299" cy="241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nl-NL" sz="150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388071" y="3018525"/>
            <a:ext cx="1205299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Data Analytics in aparte teams, als onderdeel van zowel de business als IT georganiseerd. Engineering &amp; Analytics bij elkaar</a:t>
            </a:r>
          </a:p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085074" y="3013845"/>
            <a:ext cx="1205299" cy="1228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Data Analytics georganiseerd in aparte teams, Engineering &amp; Analytics los van elkaar</a:t>
            </a:r>
          </a:p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4790295" y="3013845"/>
            <a:ext cx="1205299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Data Analytics ‘los’ georganiseerd vanuit </a:t>
            </a:r>
            <a:r>
              <a:rPr lang="nl-NL" sz="1000" dirty="0" err="1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/risk, business en IT, geen separate teams</a:t>
            </a:r>
          </a:p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6316371" y="3012446"/>
            <a:ext cx="1205299" cy="1403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Data Analytics georganiseerd vanuit centraal Data Office. Engineering &amp; Analytics bij elkaar</a:t>
            </a:r>
          </a:p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7842447" y="3012446"/>
            <a:ext cx="1205299" cy="192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Data Analytics georganiseerd vanuit centraal team, bundeling van marketing, </a:t>
            </a:r>
            <a:r>
              <a:rPr lang="nl-NL" sz="1000" dirty="0" err="1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 en operations en bundeling van Engineering &amp; Analytics</a:t>
            </a:r>
          </a:p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70560" y="4816855"/>
            <a:ext cx="5488897" cy="160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nl-NL" sz="1000" i="1" dirty="0"/>
              <a:t>Bron: Verzekerd van Cijfers, Verbond voor Verzekeraars </a:t>
            </a: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611188" y="132845"/>
            <a:ext cx="8434136" cy="664797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Verzekeraars professionaliseren hun Data Analytics op hun eigen manier steeds verder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85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22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07" y="1203325"/>
            <a:ext cx="6596786" cy="3440676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132845"/>
            <a:ext cx="8434136" cy="664797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In 2019 kansen voor AI met name in de Acceptatie &amp;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Claimshandling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43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23</a:t>
            </a:fld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132845"/>
            <a:ext cx="8434136" cy="664797"/>
          </a:xfrm>
        </p:spPr>
        <p:txBody>
          <a:bodyPr/>
          <a:lstStyle/>
          <a:p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Leantrajecten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worden aanzienlijk goedkoper door inzet van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Process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mining</a:t>
            </a:r>
            <a:endParaRPr lang="nl-NL" dirty="0">
              <a:latin typeface="+mn-lt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488364" y="1146657"/>
            <a:ext cx="8167272" cy="3438505"/>
            <a:chOff x="581873" y="1062837"/>
            <a:chExt cx="8167272" cy="3438505"/>
          </a:xfrm>
        </p:grpSpPr>
        <p:sp>
          <p:nvSpPr>
            <p:cNvPr id="8" name="Rechthoek 7"/>
            <p:cNvSpPr/>
            <p:nvPr/>
          </p:nvSpPr>
          <p:spPr>
            <a:xfrm>
              <a:off x="581873" y="1066107"/>
              <a:ext cx="3983874" cy="3435235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4765271" y="1066108"/>
              <a:ext cx="3983874" cy="33815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050" dirty="0">
                  <a:latin typeface="Arial" panose="020B0604020202020204" pitchFamily="34" charset="0"/>
                  <a:cs typeface="Arial" panose="020B0604020202020204" pitchFamily="34" charset="0"/>
                </a:rPr>
                <a:t>…detecteert heel snel waste in processen</a:t>
              </a:r>
            </a:p>
          </p:txBody>
        </p:sp>
        <p:sp>
          <p:nvSpPr>
            <p:cNvPr id="10" name="Rechthoek 9"/>
            <p:cNvSpPr/>
            <p:nvPr/>
          </p:nvSpPr>
          <p:spPr>
            <a:xfrm>
              <a:off x="581873" y="1066107"/>
              <a:ext cx="3983874" cy="33815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nl-NL" sz="105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mining</a:t>
              </a:r>
              <a:r>
                <a:rPr lang="nl-NL" sz="1050" dirty="0"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4765256" y="1062837"/>
              <a:ext cx="3983874" cy="3435235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4659" y="1516890"/>
              <a:ext cx="1622223" cy="912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52" y="1512796"/>
              <a:ext cx="1632181" cy="9181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3448" y="2484904"/>
              <a:ext cx="1621790" cy="9181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4825" y="2483396"/>
              <a:ext cx="1612058" cy="9196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4778" y="3463244"/>
              <a:ext cx="1620460" cy="9181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8041" y="3457012"/>
              <a:ext cx="1613888" cy="9181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4571" y="1475413"/>
              <a:ext cx="2864624" cy="293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25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24</a:t>
            </a:fld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132845"/>
            <a:ext cx="8434136" cy="664797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Machine &amp;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Deep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learning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voor pricing ook in 2019 nog in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expirimentele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fase</a:t>
            </a:r>
            <a:endParaRPr lang="nl-NL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126" y="1663928"/>
            <a:ext cx="3563223" cy="23176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613528"/>
            <a:ext cx="3840439" cy="25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64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7" y="655026"/>
            <a:ext cx="7921625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De issues in de branche waarbij data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analytics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cruciaal is in 2019</a:t>
            </a:r>
            <a:endParaRPr lang="nl-NL" dirty="0">
              <a:latin typeface="+mn-lt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Letsel: voorzieningen en relatie met het proces van letselschadeafhandeling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Toezicht DNB: datakwaliteit en aantoonbaar maken van in control zijn o.a. </a:t>
            </a:r>
            <a:r>
              <a:rPr lang="nl-NL" dirty="0" err="1"/>
              <a:t>mbv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mining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Fraude bij claims &amp; acceptatie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Druk op kosten per polis m.n. in het </a:t>
            </a:r>
            <a:r>
              <a:rPr lang="nl-NL" dirty="0" err="1"/>
              <a:t>levenbedrijf</a:t>
            </a:r>
            <a:r>
              <a:rPr lang="nl-NL" dirty="0"/>
              <a:t> (maar ook bij schade &amp; zorg): inzet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mining</a:t>
            </a:r>
            <a:r>
              <a:rPr lang="nl-NL" dirty="0"/>
              <a:t> en </a:t>
            </a:r>
            <a:r>
              <a:rPr lang="nl-NL" dirty="0" err="1"/>
              <a:t>advanced</a:t>
            </a:r>
            <a:r>
              <a:rPr lang="nl-NL" dirty="0"/>
              <a:t> </a:t>
            </a:r>
            <a:r>
              <a:rPr lang="nl-NL" dirty="0" err="1"/>
              <a:t>analytics</a:t>
            </a:r>
            <a:r>
              <a:rPr lang="nl-NL" dirty="0"/>
              <a:t> om kwaliteit van processen te vergroten en te digitaliseren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Portefeuillesturing: diepgaander inzicht in karakteristieken van portefeuilles naar klantgroepen, objecten en risico’s om continue rendementsmonitoring mogelijk te maken. Betrekken van alle beschikbare data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38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108" t="-21813" r="30489" b="-23155"/>
          <a:stretch/>
        </p:blipFill>
        <p:spPr>
          <a:xfrm>
            <a:off x="1" y="0"/>
            <a:ext cx="4392000" cy="5143500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/>
            <a:r>
              <a:rPr lang="nl-NL" sz="1600" dirty="0"/>
              <a:t>4e Poll</a:t>
            </a:r>
          </a:p>
          <a:p>
            <a:pPr marL="285750" indent="-285750"/>
            <a:endParaRPr lang="nl-NL" sz="1400" dirty="0"/>
          </a:p>
          <a:p>
            <a:pPr marL="473075" lvl="1" indent="-285750"/>
            <a:r>
              <a:rPr lang="nl-NL" sz="1400" dirty="0"/>
              <a:t>We hebben onvoldoende data</a:t>
            </a:r>
          </a:p>
          <a:p>
            <a:pPr marL="473075" lvl="1" indent="-285750"/>
            <a:r>
              <a:rPr lang="nl-NL" sz="1400" dirty="0"/>
              <a:t>We hebben geen data </a:t>
            </a:r>
            <a:r>
              <a:rPr lang="nl-NL" sz="1400" dirty="0" err="1"/>
              <a:t>scientists</a:t>
            </a:r>
            <a:endParaRPr lang="nl-NL" sz="1400" dirty="0"/>
          </a:p>
          <a:p>
            <a:pPr marL="473075" lvl="1" indent="-285750"/>
            <a:r>
              <a:rPr lang="nl-NL" sz="1400" dirty="0"/>
              <a:t>GDPR en andere </a:t>
            </a:r>
            <a:r>
              <a:rPr lang="nl-NL" sz="1400" dirty="0" err="1"/>
              <a:t>regulatory</a:t>
            </a:r>
            <a:r>
              <a:rPr lang="nl-NL" sz="1400" dirty="0"/>
              <a:t> onderwerpen</a:t>
            </a:r>
          </a:p>
          <a:p>
            <a:pPr marL="473075" lvl="1" indent="-285750"/>
            <a:r>
              <a:rPr lang="nl-NL" sz="1400" dirty="0"/>
              <a:t>Niets, we zijn er helemaal klaar voor</a:t>
            </a:r>
          </a:p>
          <a:p>
            <a:pPr marL="473075" lvl="1" indent="-285750"/>
            <a:r>
              <a:rPr lang="nl-NL" sz="1400" dirty="0"/>
              <a:t>Niets, we hebben al </a:t>
            </a:r>
            <a:r>
              <a:rPr lang="nl-NL" sz="1400" dirty="0" err="1"/>
              <a:t>deep</a:t>
            </a:r>
            <a:r>
              <a:rPr lang="nl-NL" sz="1400" dirty="0"/>
              <a:t> </a:t>
            </a:r>
            <a:r>
              <a:rPr lang="nl-NL" sz="1400" dirty="0" err="1"/>
              <a:t>learning</a:t>
            </a:r>
            <a:r>
              <a:rPr lang="nl-NL" sz="1400" dirty="0"/>
              <a:t> modellen draaien en die leveren waarde op</a:t>
            </a:r>
          </a:p>
          <a:p>
            <a:pPr marL="285750" indent="-285750"/>
            <a:endParaRPr lang="nl-NL" sz="1600" dirty="0"/>
          </a:p>
          <a:p>
            <a:pPr marL="473075" lvl="1" indent="-285750"/>
            <a:endParaRPr lang="nl-NL" sz="14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26</a:t>
            </a:fld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66166" y="132845"/>
            <a:ext cx="4381407" cy="664797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Wat staat succes nog in de weg?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805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7" y="655026"/>
            <a:ext cx="6440875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Wij wensen jullie een </a:t>
            </a:r>
            <a:r>
              <a:rPr lang="nl-NL" cap="none" dirty="0" err="1">
                <a:solidFill>
                  <a:schemeClr val="accent3"/>
                </a:solidFill>
                <a:latin typeface="Ubuntu Light"/>
              </a:rPr>
              <a:t>datagedreven</a:t>
            </a:r>
            <a:r>
              <a:rPr lang="nl-NL" cap="none" dirty="0">
                <a:solidFill>
                  <a:schemeClr val="accent3"/>
                </a:solidFill>
                <a:latin typeface="Ubuntu Light"/>
              </a:rPr>
              <a:t> 2019!</a:t>
            </a:r>
            <a:endParaRPr lang="nl-NL" dirty="0">
              <a:latin typeface="+mn-lt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27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494" y="1322897"/>
            <a:ext cx="3061012" cy="31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5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89315" y="2318402"/>
            <a:ext cx="5482998" cy="2368341"/>
          </a:xfrm>
        </p:spPr>
        <p:txBody>
          <a:bodyPr/>
          <a:lstStyle/>
          <a:p>
            <a:r>
              <a:rPr lang="en-US" b="1" dirty="0"/>
              <a:t>Triple A – Risk Finance B.V.</a:t>
            </a:r>
          </a:p>
          <a:p>
            <a:r>
              <a:rPr lang="nl-NL" dirty="0" err="1"/>
              <a:t>Hoogoorddreef</a:t>
            </a:r>
            <a:r>
              <a:rPr lang="nl-NL" dirty="0"/>
              <a:t> 54 M </a:t>
            </a:r>
          </a:p>
          <a:p>
            <a:r>
              <a:rPr lang="nl-NL" dirty="0"/>
              <a:t>1101 BE Amsterdam Zuidoost</a:t>
            </a:r>
          </a:p>
          <a:p>
            <a:endParaRPr lang="nl-NL" dirty="0"/>
          </a:p>
          <a:p>
            <a:r>
              <a:rPr lang="nl-NL" dirty="0"/>
              <a:t>Hylke Niermeijer</a:t>
            </a:r>
          </a:p>
          <a:p>
            <a:r>
              <a:rPr lang="nl-NL" dirty="0" err="1"/>
              <a:t>Practice</a:t>
            </a:r>
            <a:r>
              <a:rPr lang="nl-NL" dirty="0"/>
              <a:t> Lead Data Analytics</a:t>
            </a:r>
          </a:p>
          <a:p>
            <a:r>
              <a:rPr lang="nl-NL" b="1" dirty="0">
                <a:solidFill>
                  <a:schemeClr val="bg2"/>
                </a:solidFill>
                <a:hlinkClick r:id="rId2"/>
              </a:rPr>
              <a:t>hylke.niermeijer@aaa-riskfinance.nl</a:t>
            </a:r>
            <a:endParaRPr lang="nl-NL" b="1" dirty="0">
              <a:solidFill>
                <a:schemeClr val="bg2"/>
              </a:solidFill>
            </a:endParaRPr>
          </a:p>
          <a:p>
            <a:r>
              <a:rPr lang="nl-NL" dirty="0"/>
              <a:t>Tel +31 (0) 6 20 50 55 03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13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605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4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203325"/>
            <a:ext cx="7921624" cy="327533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465243"/>
            <a:ext cx="5400000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Voorstellen I Hylke Niermeijer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318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5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077661"/>
            <a:ext cx="3601234" cy="3510214"/>
          </a:xfrm>
          <a:prstGeom prst="rect">
            <a:avLst/>
          </a:prstGeom>
        </p:spPr>
      </p:pic>
      <p:sp>
        <p:nvSpPr>
          <p:cNvPr id="7" name="Tijdelijke aanduiding voor inhoud 25"/>
          <p:cNvSpPr txBox="1">
            <a:spLocks/>
          </p:cNvSpPr>
          <p:nvPr/>
        </p:nvSpPr>
        <p:spPr>
          <a:xfrm>
            <a:off x="4735512" y="1203325"/>
            <a:ext cx="3779837" cy="338455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>
                <a:solidFill>
                  <a:schemeClr val="accent3"/>
                </a:solidFill>
              </a:rPr>
              <a:t>Wie zijn wij?</a:t>
            </a:r>
          </a:p>
          <a:p>
            <a:pPr marL="0" indent="0">
              <a:buNone/>
            </a:pPr>
            <a:r>
              <a:rPr lang="nl-NL" sz="1400" dirty="0"/>
              <a:t>Triple A is een onafhankelijk en innovatief consultancybedrijf met zijn </a:t>
            </a:r>
            <a:r>
              <a:rPr lang="nl-NL" sz="1400" dirty="0" err="1"/>
              <a:t>roots</a:t>
            </a:r>
            <a:r>
              <a:rPr lang="nl-NL" sz="1400" dirty="0"/>
              <a:t> in de financiële dienstverlening. Onze data </a:t>
            </a:r>
            <a:r>
              <a:rPr lang="nl-NL" sz="1400" dirty="0" err="1"/>
              <a:t>scientists</a:t>
            </a:r>
            <a:r>
              <a:rPr lang="nl-NL" sz="1400" dirty="0"/>
              <a:t>, risk professionals en actuarissen, kenmerken ons door ondernemerschap, pragmatisme en out of </a:t>
            </a:r>
            <a:r>
              <a:rPr lang="nl-NL" sz="1400" dirty="0" err="1"/>
              <a:t>the</a:t>
            </a:r>
            <a:r>
              <a:rPr lang="nl-NL" sz="1400" dirty="0"/>
              <a:t> box denken. </a:t>
            </a:r>
          </a:p>
          <a:p>
            <a:r>
              <a:rPr lang="nl-NL" sz="1400" dirty="0"/>
              <a:t>Onze data </a:t>
            </a:r>
            <a:r>
              <a:rPr lang="nl-NL" sz="1400" dirty="0" err="1"/>
              <a:t>scientists</a:t>
            </a:r>
            <a:r>
              <a:rPr lang="nl-NL" sz="1400" dirty="0"/>
              <a:t> en actuarissen ontwikkelen modellen, algoritmes, </a:t>
            </a:r>
            <a:r>
              <a:rPr lang="nl-NL" sz="1400" dirty="0" err="1"/>
              <a:t>tooling</a:t>
            </a:r>
            <a:r>
              <a:rPr lang="nl-NL" sz="1400" dirty="0"/>
              <a:t> en oplossingen voor alle grote en middelgrote verzekeraars, pensioenfondsen en banken </a:t>
            </a:r>
          </a:p>
          <a:p>
            <a:r>
              <a:rPr lang="nl-NL" sz="1400" dirty="0"/>
              <a:t>Wij combineren diepgaande domeinkennis met alle benodigde competenties om waarde uit uw data te halen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000" dirty="0"/>
          </a:p>
          <a:p>
            <a:endParaRPr lang="nl-NL" sz="10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1188" y="465243"/>
            <a:ext cx="5400000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Triple A I Data Analytics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74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6</a:t>
            </a:fld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1412093" y="1128614"/>
            <a:ext cx="6319814" cy="3336293"/>
            <a:chOff x="2660650" y="1128614"/>
            <a:chExt cx="6319814" cy="3336293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/>
            <a:srcRect l="25019"/>
            <a:stretch/>
          </p:blipFill>
          <p:spPr>
            <a:xfrm>
              <a:off x="2660650" y="1128614"/>
              <a:ext cx="6319814" cy="3336293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/>
            <a:srcRect r="78296" b="49321"/>
            <a:stretch/>
          </p:blipFill>
          <p:spPr>
            <a:xfrm>
              <a:off x="4924949" y="2761421"/>
              <a:ext cx="1829315" cy="1690786"/>
            </a:xfrm>
            <a:prstGeom prst="rect">
              <a:avLst/>
            </a:prstGeom>
          </p:spPr>
        </p:pic>
      </p:grp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1188" y="465243"/>
            <a:ext cx="5400000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Triple A I Data Analytics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060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2018</a:t>
            </a:r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611188" y="2575626"/>
            <a:ext cx="5482998" cy="289438"/>
          </a:xfrm>
        </p:spPr>
        <p:txBody>
          <a:bodyPr/>
          <a:lstStyle/>
          <a:p>
            <a:r>
              <a:rPr lang="nl-NL" dirty="0"/>
              <a:t>Data Analytics in de Nederlandse verzekeringsmarkt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63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108" t="-21813" r="30489" b="-23155"/>
          <a:stretch/>
        </p:blipFill>
        <p:spPr>
          <a:xfrm>
            <a:off x="1" y="0"/>
            <a:ext cx="4392000" cy="5143500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474564" y="1203326"/>
            <a:ext cx="4473008" cy="3384550"/>
          </a:xfrm>
        </p:spPr>
        <p:txBody>
          <a:bodyPr>
            <a:normAutofit/>
          </a:bodyPr>
          <a:lstStyle/>
          <a:p>
            <a:pPr marL="285750" indent="-285750"/>
            <a:r>
              <a:rPr lang="nl-NL" sz="1800" dirty="0"/>
              <a:t>1</a:t>
            </a:r>
            <a:r>
              <a:rPr lang="nl-NL" sz="1800" baseline="30000" dirty="0"/>
              <a:t>e</a:t>
            </a:r>
            <a:r>
              <a:rPr lang="nl-NL" sz="1800" dirty="0"/>
              <a:t> Poll</a:t>
            </a:r>
          </a:p>
          <a:p>
            <a:pPr marL="473075" lvl="1" indent="-285750"/>
            <a:endParaRPr lang="nl-NL" sz="1800" dirty="0"/>
          </a:p>
          <a:p>
            <a:pPr marL="473075" lvl="1" indent="-285750">
              <a:lnSpc>
                <a:spcPct val="100000"/>
              </a:lnSpc>
            </a:pPr>
            <a:r>
              <a:rPr lang="nl-NL" sz="1800" dirty="0"/>
              <a:t>Besparingsdoelstellingen gehaald</a:t>
            </a:r>
          </a:p>
          <a:p>
            <a:pPr marL="473075" lvl="1" indent="-285750">
              <a:lnSpc>
                <a:spcPct val="100000"/>
              </a:lnSpc>
            </a:pPr>
            <a:r>
              <a:rPr lang="nl-NL" sz="1800" dirty="0" err="1"/>
              <a:t>Combined</a:t>
            </a:r>
            <a:r>
              <a:rPr lang="nl-NL" sz="1800" dirty="0"/>
              <a:t> ratio op orde </a:t>
            </a:r>
          </a:p>
          <a:p>
            <a:pPr marL="473075" lvl="1" indent="-285750">
              <a:lnSpc>
                <a:spcPct val="100000"/>
              </a:lnSpc>
            </a:pPr>
            <a:r>
              <a:rPr lang="nl-NL" sz="1800" dirty="0"/>
              <a:t>Letselreservering conform verwachting</a:t>
            </a:r>
          </a:p>
          <a:p>
            <a:pPr marL="473075" lvl="1" indent="-285750">
              <a:lnSpc>
                <a:spcPct val="100000"/>
              </a:lnSpc>
            </a:pPr>
            <a:r>
              <a:rPr lang="nl-NL" sz="1800" dirty="0"/>
              <a:t>Eerste ML toepassing live met grote impact</a:t>
            </a:r>
          </a:p>
          <a:p>
            <a:pPr marL="473075" lvl="1" indent="-285750">
              <a:lnSpc>
                <a:spcPct val="100000"/>
              </a:lnSpc>
            </a:pPr>
            <a:r>
              <a:rPr lang="nl-NL" sz="1800" dirty="0"/>
              <a:t>Geen van bovenstaande</a:t>
            </a:r>
          </a:p>
          <a:p>
            <a:pPr marL="473075" lvl="1" indent="-285750">
              <a:lnSpc>
                <a:spcPct val="100000"/>
              </a:lnSpc>
            </a:pPr>
            <a:r>
              <a:rPr lang="nl-NL" sz="1800" dirty="0"/>
              <a:t>Meer dan 1 van bovenstaande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8</a:t>
            </a:fld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66166" y="465243"/>
            <a:ext cx="4381407" cy="332399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Wat ging er goed in 2018?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96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CD4A-C15F-49D5-8EDA-2339ABBB057D}" type="slidenum">
              <a:rPr lang="nl-NL" smtClean="0"/>
              <a:t>9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846622" y="1356656"/>
            <a:ext cx="8118673" cy="2720432"/>
            <a:chOff x="208458" y="1176194"/>
            <a:chExt cx="8252706" cy="2720432"/>
          </a:xfrm>
        </p:grpSpPr>
        <p:sp>
          <p:nvSpPr>
            <p:cNvPr id="11" name="Rectangle 7"/>
            <p:cNvSpPr/>
            <p:nvPr/>
          </p:nvSpPr>
          <p:spPr>
            <a:xfrm>
              <a:off x="211553" y="1182937"/>
              <a:ext cx="1249307" cy="2207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5"/>
            <p:cNvSpPr/>
            <p:nvPr/>
          </p:nvSpPr>
          <p:spPr>
            <a:xfrm>
              <a:off x="208458" y="2498019"/>
              <a:ext cx="1251188" cy="1397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Analytics om diepgaander inzicht in klantsegmenten en klantgedrag te verkrijgen en commerciële activiteiten effectiever te maken</a:t>
              </a:r>
            </a:p>
          </p:txBody>
        </p:sp>
        <p:sp>
          <p:nvSpPr>
            <p:cNvPr id="13" name="Rectangle 7"/>
            <p:cNvSpPr/>
            <p:nvPr/>
          </p:nvSpPr>
          <p:spPr>
            <a:xfrm>
              <a:off x="211552" y="2068538"/>
              <a:ext cx="1248009" cy="429481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Marketing &amp; Targeting</a:t>
              </a:r>
              <a:endPara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elijkbenige driehoek 13"/>
            <p:cNvSpPr/>
            <p:nvPr/>
          </p:nvSpPr>
          <p:spPr>
            <a:xfrm rot="5400000">
              <a:off x="1049496" y="2215098"/>
              <a:ext cx="1048085" cy="145163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7496896" y="1866721"/>
              <a:ext cx="964268" cy="136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7"/>
            <p:cNvSpPr/>
            <p:nvPr/>
          </p:nvSpPr>
          <p:spPr>
            <a:xfrm>
              <a:off x="1709548" y="1183628"/>
              <a:ext cx="1249307" cy="2207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5"/>
            <p:cNvSpPr/>
            <p:nvPr/>
          </p:nvSpPr>
          <p:spPr>
            <a:xfrm>
              <a:off x="1708247" y="2498710"/>
              <a:ext cx="1249309" cy="1397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Analytics om tarieven beter te differentiëren, inzicht te krijgen in performance en commerciële benchmarking uit te voeren </a:t>
              </a:r>
            </a:p>
          </p:txBody>
        </p:sp>
        <p:sp>
          <p:nvSpPr>
            <p:cNvPr id="18" name="Rectangle 7"/>
            <p:cNvSpPr/>
            <p:nvPr/>
          </p:nvSpPr>
          <p:spPr>
            <a:xfrm>
              <a:off x="1709547" y="2069229"/>
              <a:ext cx="1248009" cy="429481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Pricing &amp; Reserving</a:t>
              </a:r>
              <a:endPara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elijkbenige driehoek 18"/>
            <p:cNvSpPr/>
            <p:nvPr/>
          </p:nvSpPr>
          <p:spPr>
            <a:xfrm rot="5400000">
              <a:off x="2547491" y="2215789"/>
              <a:ext cx="1048085" cy="145163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7"/>
            <p:cNvSpPr/>
            <p:nvPr/>
          </p:nvSpPr>
          <p:spPr>
            <a:xfrm>
              <a:off x="3212440" y="1183628"/>
              <a:ext cx="1265944" cy="2207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5"/>
            <p:cNvSpPr/>
            <p:nvPr/>
          </p:nvSpPr>
          <p:spPr>
            <a:xfrm>
              <a:off x="3212439" y="2498710"/>
              <a:ext cx="1265945" cy="1397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Analytics om inzicht te krijgen in extreme risico’s in de portefeuille en om hierop actie uit te zetten</a:t>
              </a:r>
            </a:p>
          </p:txBody>
        </p:sp>
        <p:sp>
          <p:nvSpPr>
            <p:cNvPr id="22" name="Rectangle 7"/>
            <p:cNvSpPr/>
            <p:nvPr/>
          </p:nvSpPr>
          <p:spPr>
            <a:xfrm>
              <a:off x="3212439" y="2069229"/>
              <a:ext cx="1248009" cy="429481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Acceptatie</a:t>
              </a:r>
              <a:endPara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elijkbenige driehoek 22"/>
            <p:cNvSpPr/>
            <p:nvPr/>
          </p:nvSpPr>
          <p:spPr>
            <a:xfrm rot="5400000">
              <a:off x="4065021" y="2215789"/>
              <a:ext cx="1048085" cy="145163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7"/>
            <p:cNvSpPr/>
            <p:nvPr/>
          </p:nvSpPr>
          <p:spPr>
            <a:xfrm>
              <a:off x="4696019" y="1176194"/>
              <a:ext cx="1249307" cy="2207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5"/>
            <p:cNvSpPr/>
            <p:nvPr/>
          </p:nvSpPr>
          <p:spPr>
            <a:xfrm>
              <a:off x="4694718" y="2491276"/>
              <a:ext cx="1251387" cy="1397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Analytics om </a:t>
              </a:r>
              <a:r>
                <a:rPr lang="nl-NL" sz="800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claimsprocessen</a:t>
              </a:r>
              <a:r>
                <a:rPr lang="nl-NL" sz="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 vereenvoudigen, klantvriendelijker te maken, te optimaliseren en schadelast te reduceren </a:t>
              </a:r>
            </a:p>
          </p:txBody>
        </p:sp>
        <p:sp>
          <p:nvSpPr>
            <p:cNvPr id="26" name="Rectangle 7"/>
            <p:cNvSpPr/>
            <p:nvPr/>
          </p:nvSpPr>
          <p:spPr>
            <a:xfrm>
              <a:off x="4696018" y="2061795"/>
              <a:ext cx="1248009" cy="429481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Claimshandling</a:t>
              </a:r>
              <a:endPara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elijkbenige driehoek 26"/>
            <p:cNvSpPr/>
            <p:nvPr/>
          </p:nvSpPr>
          <p:spPr>
            <a:xfrm rot="5400000">
              <a:off x="5533962" y="2208355"/>
              <a:ext cx="1048085" cy="145163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7"/>
            <p:cNvSpPr/>
            <p:nvPr/>
          </p:nvSpPr>
          <p:spPr>
            <a:xfrm>
              <a:off x="6210199" y="1176885"/>
              <a:ext cx="1249307" cy="2207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5"/>
            <p:cNvSpPr/>
            <p:nvPr/>
          </p:nvSpPr>
          <p:spPr>
            <a:xfrm>
              <a:off x="6208119" y="2491967"/>
              <a:ext cx="1250171" cy="1397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sz="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Analytics om vroegtijdig risico op opzegging van polissen te detecteren en hierop actie uit te zetten</a:t>
              </a:r>
            </a:p>
          </p:txBody>
        </p:sp>
        <p:sp>
          <p:nvSpPr>
            <p:cNvPr id="34" name="Rectangle 7"/>
            <p:cNvSpPr/>
            <p:nvPr/>
          </p:nvSpPr>
          <p:spPr>
            <a:xfrm>
              <a:off x="6210198" y="2062486"/>
              <a:ext cx="1248009" cy="429481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Royement</a:t>
              </a:r>
              <a:endPara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108" y="1245811"/>
              <a:ext cx="1093275" cy="678711"/>
            </a:xfrm>
            <a:prstGeom prst="rect">
              <a:avLst/>
            </a:prstGeom>
          </p:spPr>
        </p:pic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4522" y="1252541"/>
              <a:ext cx="1053842" cy="7498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6436" y="1373145"/>
              <a:ext cx="1122002" cy="481344"/>
            </a:xfrm>
            <a:prstGeom prst="rect">
              <a:avLst/>
            </a:prstGeom>
          </p:spPr>
        </p:pic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C2FE41BD-1D18-984B-905F-36C52E35F64B}"/>
                </a:ext>
              </a:extLst>
            </p:cNvPr>
            <p:cNvGrpSpPr/>
            <p:nvPr/>
          </p:nvGrpSpPr>
          <p:grpSpPr>
            <a:xfrm>
              <a:off x="4716041" y="1197544"/>
              <a:ext cx="1207962" cy="906932"/>
              <a:chOff x="1188000" y="887190"/>
              <a:chExt cx="3052420" cy="2141511"/>
            </a:xfrm>
          </p:grpSpPr>
          <p:sp>
            <p:nvSpPr>
              <p:cNvPr id="41" name="TextBox 7"/>
              <p:cNvSpPr txBox="1"/>
              <p:nvPr/>
            </p:nvSpPr>
            <p:spPr>
              <a:xfrm>
                <a:off x="1188000" y="2857117"/>
                <a:ext cx="64" cy="171584"/>
              </a:xfrm>
              <a:prstGeom prst="rect">
                <a:avLst/>
              </a:prstGeom>
              <a:noFill/>
            </p:spPr>
            <p:txBody>
              <a:bodyPr wrap="none" lIns="0" tIns="27432" rIns="0" bIns="0" rtlCol="0">
                <a:spAutoFit/>
              </a:bodyPr>
              <a:lstStyle/>
              <a:p>
                <a:pPr>
                  <a:lnSpc>
                    <a:spcPct val="85000"/>
                  </a:lnSpc>
                  <a:spcAft>
                    <a:spcPts val="450"/>
                  </a:spcAft>
                  <a:buClr>
                    <a:schemeClr val="accent2"/>
                  </a:buClr>
                  <a:buSzPct val="70000"/>
                </a:pPr>
                <a:endParaRPr lang="nl-NL" sz="1100" dirty="0">
                  <a:solidFill>
                    <a:srgbClr val="335475"/>
                  </a:solidFill>
                  <a:latin typeface="Nexa Bold" panose="02000000000000000000" pitchFamily="2" charset="0"/>
                </a:endParaRPr>
              </a:p>
            </p:txBody>
          </p:sp>
          <p:pic>
            <p:nvPicPr>
              <p:cNvPr id="42" name="Picture 18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000" y="887190"/>
                <a:ext cx="3052420" cy="1944001"/>
              </a:xfrm>
              <a:prstGeom prst="rect">
                <a:avLst/>
              </a:prstGeom>
              <a:ln w="19050">
                <a:noFill/>
              </a:ln>
            </p:spPr>
          </p:pic>
        </p:grpSp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7078" y="1282877"/>
              <a:ext cx="1190748" cy="696243"/>
            </a:xfrm>
            <a:prstGeom prst="rect">
              <a:avLst/>
            </a:prstGeom>
          </p:spPr>
        </p:pic>
      </p:grpSp>
      <p:sp>
        <p:nvSpPr>
          <p:cNvPr id="43" name="Titel 1"/>
          <p:cNvSpPr>
            <a:spLocks noGrp="1"/>
          </p:cNvSpPr>
          <p:nvPr>
            <p:ph type="title"/>
          </p:nvPr>
        </p:nvSpPr>
        <p:spPr>
          <a:xfrm>
            <a:off x="611188" y="132845"/>
            <a:ext cx="8059166" cy="664797"/>
          </a:xfrm>
        </p:spPr>
        <p:txBody>
          <a:bodyPr/>
          <a:lstStyle/>
          <a:p>
            <a:r>
              <a:rPr lang="nl-NL" cap="none" dirty="0">
                <a:solidFill>
                  <a:schemeClr val="accent3"/>
                </a:solidFill>
                <a:latin typeface="Ubuntu Light"/>
              </a:rPr>
              <a:t>Waar werd Data Analytics succesvol toegepast in 2018?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0321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pf2MPgzkSFxHcYv4Oc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Vdy2vv0uuHDqFhrJL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heme/theme1.xml><?xml version="1.0" encoding="utf-8"?>
<a:theme xmlns:a="http://schemas.openxmlformats.org/drawingml/2006/main" name="Tripple A">
  <a:themeElements>
    <a:clrScheme name="Triple 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365E"/>
      </a:accent1>
      <a:accent2>
        <a:srgbClr val="D39F27"/>
      </a:accent2>
      <a:accent3>
        <a:srgbClr val="0073AB"/>
      </a:accent3>
      <a:accent4>
        <a:srgbClr val="0092FF"/>
      </a:accent4>
      <a:accent5>
        <a:srgbClr val="E2EEF5"/>
      </a:accent5>
      <a:accent6>
        <a:srgbClr val="C6C6C6"/>
      </a:accent6>
      <a:hlink>
        <a:srgbClr val="000000"/>
      </a:hlink>
      <a:folHlink>
        <a:srgbClr val="000000"/>
      </a:folHlink>
    </a:clrScheme>
    <a:fontScheme name="Triple A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0">
          <a:schemeClr val="accent1">
            <a:hueOff val="0"/>
            <a:satOff val="0"/>
            <a:lumOff val="0"/>
            <a:alphaOff val="0"/>
          </a:schemeClr>
        </a:lnRef>
        <a:fillRef idx="1">
          <a:schemeClr val="accent1">
            <a:tint val="40000"/>
            <a:hueOff val="0"/>
            <a:satOff val="0"/>
            <a:lumOff val="0"/>
            <a:alphaOff val="0"/>
          </a:schemeClr>
        </a:fillRef>
        <a:effectRef idx="0">
          <a:schemeClr val="accent1"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14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TrippleA.potx" id="{38B2628B-1DF5-4F8A-B000-8BBA0D2EEECE}" vid="{48052889-E248-4DEA-9C98-767176FC8DC3}"/>
    </a:ext>
  </a:extLst>
</a:theme>
</file>

<file path=ppt/theme/theme2.xml><?xml version="1.0" encoding="utf-8"?>
<a:theme xmlns:a="http://schemas.openxmlformats.org/drawingml/2006/main" name="Office Theme">
  <a:themeElements>
    <a:clrScheme name="Triple 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365E"/>
      </a:accent1>
      <a:accent2>
        <a:srgbClr val="D39F27"/>
      </a:accent2>
      <a:accent3>
        <a:srgbClr val="0073AB"/>
      </a:accent3>
      <a:accent4>
        <a:srgbClr val="0092FF"/>
      </a:accent4>
      <a:accent5>
        <a:srgbClr val="E2EEF5"/>
      </a:accent5>
      <a:accent6>
        <a:srgbClr val="C6C6C6"/>
      </a:accent6>
      <a:hlink>
        <a:srgbClr val="000000"/>
      </a:hlink>
      <a:folHlink>
        <a:srgbClr val="000000"/>
      </a:folHlink>
    </a:clrScheme>
    <a:fontScheme name="Triple A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riple 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365E"/>
      </a:accent1>
      <a:accent2>
        <a:srgbClr val="D39F27"/>
      </a:accent2>
      <a:accent3>
        <a:srgbClr val="0073AB"/>
      </a:accent3>
      <a:accent4>
        <a:srgbClr val="0092FF"/>
      </a:accent4>
      <a:accent5>
        <a:srgbClr val="E2EEF5"/>
      </a:accent5>
      <a:accent6>
        <a:srgbClr val="C6C6C6"/>
      </a:accent6>
      <a:hlink>
        <a:srgbClr val="000000"/>
      </a:hlink>
      <a:folHlink>
        <a:srgbClr val="000000"/>
      </a:folHlink>
    </a:clrScheme>
    <a:fontScheme name="Triple A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4652C583BAC4BA305DFAFA72110CF" ma:contentTypeVersion="" ma:contentTypeDescription="Een nieuw document maken." ma:contentTypeScope="" ma:versionID="89e409c99dc2242a63471930788441e0">
  <xsd:schema xmlns:xsd="http://www.w3.org/2001/XMLSchema" xmlns:xs="http://www.w3.org/2001/XMLSchema" xmlns:p="http://schemas.microsoft.com/office/2006/metadata/properties" xmlns:ns2="92E8F8D4-39A5-41CB-B4D8-053BC43F41F4" xmlns:ns3="92e8f8d4-39a5-41cb-b4d8-053bc43f41f4" targetNamespace="http://schemas.microsoft.com/office/2006/metadata/properties" ma:root="true" ma:fieldsID="55872727cdd4a89308c2f8bacf28764f" ns2:_="" ns3:_="">
    <xsd:import namespace="92E8F8D4-39A5-41CB-B4D8-053BC43F41F4"/>
    <xsd:import namespace="92e8f8d4-39a5-41cb-b4d8-053bc43f41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F8D4-39A5-41CB-B4D8-053BC43F4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f8d4-39a5-41cb-b4d8-053bc43f41f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98CF5-2C73-4B42-BE5C-75D2059441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1ACBD3-4020-42F1-A157-30AFB4DD479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2E8F8D4-39A5-41CB-B4D8-053BC43F41F4"/>
    <ds:schemaRef ds:uri="http://purl.org/dc/elements/1.1/"/>
    <ds:schemaRef ds:uri="http://schemas.microsoft.com/office/2006/metadata/properties"/>
    <ds:schemaRef ds:uri="http://schemas.microsoft.com/office/2006/documentManagement/types"/>
    <ds:schemaRef ds:uri="92e8f8d4-39a5-41cb-b4d8-053bc43f41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D1567D-C39D-4A76-A0CC-C266554E2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F8D4-39A5-41CB-B4D8-053BC43F41F4"/>
    <ds:schemaRef ds:uri="92e8f8d4-39a5-41cb-b4d8-053bc43f4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Triple_A (V3)</Template>
  <TotalTime>7284</TotalTime>
  <Words>1231</Words>
  <Application>Microsoft Office PowerPoint</Application>
  <PresentationFormat>Diavoorstelling (16:9)</PresentationFormat>
  <Paragraphs>194</Paragraphs>
  <Slides>28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Microsoft JhengHei Light</vt:lpstr>
      <vt:lpstr>Arial</vt:lpstr>
      <vt:lpstr>Nexa Bold</vt:lpstr>
      <vt:lpstr>Ubuntu</vt:lpstr>
      <vt:lpstr>Ubuntu Light</vt:lpstr>
      <vt:lpstr>Wingdings</vt:lpstr>
      <vt:lpstr>Tripple A</vt:lpstr>
      <vt:lpstr>Data Analytics Voor Verzekeraars De voorspelling voor 2019 </vt:lpstr>
      <vt:lpstr>Agenda</vt:lpstr>
      <vt:lpstr>Voorstellen</vt:lpstr>
      <vt:lpstr>Voorstellen I Hylke Niermeijer</vt:lpstr>
      <vt:lpstr>Triple A I Data Analytics</vt:lpstr>
      <vt:lpstr>Triple A I Data Analytics</vt:lpstr>
      <vt:lpstr>2018</vt:lpstr>
      <vt:lpstr>Wat ging er goed in 2018?</vt:lpstr>
      <vt:lpstr>Waar werd Data Analytics succesvol toegepast in 2018?</vt:lpstr>
      <vt:lpstr>Marketing &amp; Targeting I Heatmap</vt:lpstr>
      <vt:lpstr>Wie gebruikte Machine Learning voor pricing in 2018?</vt:lpstr>
      <vt:lpstr>Pricing I Clustering</vt:lpstr>
      <vt:lpstr>Pricing I Benchmarking op basis van simulaties</vt:lpstr>
      <vt:lpstr>Acceptatie I Inzicht in risico’s in portefeuilles via dashboarding</vt:lpstr>
      <vt:lpstr>Claimshandling I Voorspellen van call/claimvolumes</vt:lpstr>
      <vt:lpstr>Claimshandling I Snel inzicht in de meest optimale manier van het afhandelen van letselschades</vt:lpstr>
      <vt:lpstr>Royement I Voorspellen van churn</vt:lpstr>
      <vt:lpstr>2019</vt:lpstr>
      <vt:lpstr>Wat wil je bereiken met data in 2019?</vt:lpstr>
      <vt:lpstr>Downsizing zet door: het algoritme gaat steeds meer overnemen</vt:lpstr>
      <vt:lpstr>Verzekeraars professionaliseren hun Data Analytics op hun eigen manier steeds verder</vt:lpstr>
      <vt:lpstr>In 2019 kansen voor AI met name in de Acceptatie &amp; Claimshandling</vt:lpstr>
      <vt:lpstr>Leantrajecten worden aanzienlijk goedkoper door inzet van Process mining</vt:lpstr>
      <vt:lpstr>Machine &amp; Deep learning voor pricing ook in 2019 nog in expirimentele fase</vt:lpstr>
      <vt:lpstr>De issues in de branche waarbij data analytics cruciaal is in 2019</vt:lpstr>
      <vt:lpstr>Wat staat succes nog in de weg?</vt:lpstr>
      <vt:lpstr>Wij wensen jullie een datagedreven 2019!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Ellen van Krimpen</dc:creator>
  <cp:lastModifiedBy>Janine Out | Redmore</cp:lastModifiedBy>
  <cp:revision>582</cp:revision>
  <cp:lastPrinted>2018-09-04T12:43:57Z</cp:lastPrinted>
  <dcterms:created xsi:type="dcterms:W3CDTF">2018-05-07T11:08:17Z</dcterms:created>
  <dcterms:modified xsi:type="dcterms:W3CDTF">2019-01-23T16:21:21Z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0x01010045E4652C583BAC4BA305DFAFA72110CF</vt:lpwstr>
  </property>
</Properties>
</file>